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4" r:id="rId3"/>
    <p:sldId id="275" r:id="rId4"/>
    <p:sldId id="311" r:id="rId5"/>
    <p:sldId id="304" r:id="rId6"/>
    <p:sldId id="290" r:id="rId7"/>
    <p:sldId id="302" r:id="rId8"/>
    <p:sldId id="303" r:id="rId9"/>
    <p:sldId id="310" r:id="rId10"/>
    <p:sldId id="301" r:id="rId11"/>
    <p:sldId id="307" r:id="rId12"/>
    <p:sldId id="309" r:id="rId13"/>
    <p:sldId id="288" r:id="rId14"/>
    <p:sldId id="28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1" autoAdjust="0"/>
    <p:restoredTop sz="94162" autoAdjust="0"/>
  </p:normalViewPr>
  <p:slideViewPr>
    <p:cSldViewPr snapToGrid="0">
      <p:cViewPr varScale="1">
        <p:scale>
          <a:sx n="71" d="100"/>
          <a:sy n="71" d="100"/>
        </p:scale>
        <p:origin x="58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4E836-3B6F-4BB5-BA73-5A8277FF475A}" type="datetimeFigureOut">
              <a:rPr lang="vi-VN" smtClean="0"/>
              <a:t>12/04/2020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0BF8A-FD2E-4F34-A57A-00F9ECAF458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50286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0BF8A-FD2E-4F34-A57A-00F9ECAF458C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20476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1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9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1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1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7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7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9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C6C7-3234-4A7A-A579-DCC501AEB78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5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4C6C7-3234-4A7A-A579-DCC501AEB78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AA38-3EFA-44E8-85D0-38075D3A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1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11.emf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9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13" Type="http://schemas.openxmlformats.org/officeDocument/2006/relationships/image" Target="../media/image24.png"/><Relationship Id="rId18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19" Type="http://schemas.openxmlformats.org/officeDocument/2006/relationships/image" Target="../media/image29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Relationship Id="rId1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4477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249138"/>
            <a:ext cx="1892913" cy="18929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3203" y="3792415"/>
            <a:ext cx="107769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7</a:t>
            </a:r>
          </a:p>
        </p:txBody>
      </p:sp>
    </p:spTree>
    <p:extLst>
      <p:ext uri="{BB962C8B-B14F-4D97-AF65-F5344CB8AC3E}">
        <p14:creationId xmlns:p14="http://schemas.microsoft.com/office/powerpoint/2010/main" val="386811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72277" y="101017"/>
            <a:ext cx="30835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IV. BÀI TẬP VẬN DỤNG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2277" y="531904"/>
            <a:ext cx="117558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 toán 5. </a:t>
            </a:r>
            <a:r>
              <a:rPr lang="en-US" sz="22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 hình  vẽ sau, hãy điền vào chỗ trống (…)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4103" y="852715"/>
            <a:ext cx="2668291" cy="25382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3906" y="3711786"/>
            <a:ext cx="2364870" cy="27159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2276" y="1025210"/>
            <a:ext cx="817834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sz="22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Đường vuông góc </a:t>
            </a:r>
            <a:r>
              <a:rPr lang="en-US" sz="22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kẻ từ điểm S đến đường thẳng m là …</a:t>
            </a:r>
          </a:p>
          <a:p>
            <a:pPr marL="457200" indent="-457200">
              <a:buAutoNum type="alphaLcParenR"/>
            </a:pPr>
            <a:r>
              <a:rPr lang="en-US" sz="22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Hình chiếu </a:t>
            </a:r>
            <a:r>
              <a:rPr lang="en-US" sz="22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của điểm S trên đường thẳng m là …</a:t>
            </a:r>
          </a:p>
          <a:p>
            <a:pPr marL="457200" indent="-457200">
              <a:buAutoNum type="alphaLcParenR"/>
            </a:pPr>
            <a:r>
              <a:rPr lang="en-US" sz="22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Đường xiên </a:t>
            </a:r>
            <a:r>
              <a:rPr lang="en-US" sz="22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kẻ từ điểm S đến đường thẳng m là …</a:t>
            </a:r>
          </a:p>
          <a:p>
            <a:pPr marL="457200" indent="-457200">
              <a:buAutoNum type="alphaLcParenR"/>
            </a:pPr>
            <a:r>
              <a:rPr lang="en-US" sz="22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Hình chiếu </a:t>
            </a:r>
            <a:r>
              <a:rPr lang="en-US" sz="22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của đường xiên SB trên m là …, của đường xiên SC  </a:t>
            </a:r>
          </a:p>
          <a:p>
            <a:r>
              <a:rPr lang="en-US" sz="2200" noProof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       trên m là …</a:t>
            </a:r>
          </a:p>
          <a:p>
            <a:pPr marL="457200" indent="-457200">
              <a:buFont typeface="+mj-lt"/>
              <a:buAutoNum type="alphaLcParenR" startAt="5"/>
            </a:pPr>
            <a:r>
              <a:rPr lang="en-US" sz="22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Đường vuông góc </a:t>
            </a:r>
            <a:r>
              <a:rPr lang="en-US" sz="22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kẻ từ điểm B tới đường thẳng SI là …</a:t>
            </a:r>
          </a:p>
          <a:p>
            <a:pPr marL="457200" indent="-457200">
              <a:buFont typeface="+mj-lt"/>
              <a:buAutoNum type="alphaLcParenR" startAt="7"/>
            </a:pPr>
            <a:r>
              <a:rPr lang="en-US" sz="22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Hình chiếu </a:t>
            </a:r>
            <a:r>
              <a:rPr lang="en-US" sz="22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của đường xiên BP trên đường thẳng SI là 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25521" y="1971203"/>
            <a:ext cx="468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61653" y="2982718"/>
            <a:ext cx="468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54076" y="2649288"/>
            <a:ext cx="468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noProof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r>
              <a:rPr lang="en-US" sz="2200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62123" y="2317594"/>
            <a:ext cx="468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65619" y="1639087"/>
            <a:ext cx="930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SB,SC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61653" y="964483"/>
            <a:ext cx="468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61896" y="1295864"/>
            <a:ext cx="468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72970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72277" y="101017"/>
            <a:ext cx="30835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IV. BÀI TẬP VẬN DỤNG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2277" y="531904"/>
                <a:ext cx="1077362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noProof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Bài toán 6. </a:t>
                </a:r>
                <a:r>
                  <a:rPr lang="en-US" sz="22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Cho hình vẽ sau, biết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AH</m:t>
                    </m:r>
                    <m: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BC</m:t>
                    </m:r>
                  </m:oMath>
                </a14:m>
                <a:r>
                  <a:rPr lang="en-US" sz="22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tại H,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AB</m:t>
                    </m:r>
                    <m: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m:rPr>
                        <m:sty m:val="p"/>
                      </m:rP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</m:t>
                    </m:r>
                  </m:oMath>
                </a14:m>
                <a:r>
                  <a:rPr lang="en-US" sz="22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 Chứng minh rằng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EB</m:t>
                    </m:r>
                    <m: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m:rPr>
                        <m:sty m:val="p"/>
                      </m:rP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EC</m:t>
                    </m:r>
                    <m:r>
                      <a:rPr lang="en-US" sz="22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220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77" y="531904"/>
                <a:ext cx="10773629" cy="430887"/>
              </a:xfrm>
              <a:prstGeom prst="rect">
                <a:avLst/>
              </a:prstGeom>
              <a:blipFill rotWithShape="0">
                <a:blip r:embed="rId2"/>
                <a:stretch>
                  <a:fillRect l="-735" t="-8451" b="-2816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772" y="1139858"/>
            <a:ext cx="3440525" cy="27494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2" name="Table 3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7447510"/>
                  </p:ext>
                </p:extLst>
              </p:nvPr>
            </p:nvGraphicFramePr>
            <p:xfrm>
              <a:off x="792855" y="4595400"/>
              <a:ext cx="2854358" cy="1097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8758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231560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GT</a:t>
                          </a:r>
                          <a:endParaRPr lang="vi-VN" sz="200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AH</m:t>
                              </m:r>
                              <m:r>
                                <a:rPr lang="en-US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⊥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BC</m:t>
                              </m:r>
                            </m:oMath>
                          </a14:m>
                          <a:r>
                            <a:rPr lang="en-US" sz="200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US" sz="2000" b="0" i="0" dirty="0" err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tại</a:t>
                          </a:r>
                          <a:r>
                            <a:rPr lang="en-US" sz="2000" b="0" i="0" baseline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H</a:t>
                          </a:r>
                        </a:p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AB</m:t>
                                </m:r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AC</m:t>
                                </m:r>
                              </m:oMath>
                            </m:oMathPara>
                          </a14:m>
                          <a:endParaRPr lang="vi-VN" sz="2000" b="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KL</a:t>
                          </a:r>
                          <a:endParaRPr lang="vi-VN" sz="2000" b="1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EB</m:t>
                                </m:r>
                                <m: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EC</m:t>
                                </m:r>
                              </m:oMath>
                            </m:oMathPara>
                          </a14:m>
                          <a:endParaRPr lang="vi-VN" sz="2000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2" name="Table 3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7447510"/>
                  </p:ext>
                </p:extLst>
              </p:nvPr>
            </p:nvGraphicFramePr>
            <p:xfrm>
              <a:off x="792855" y="4595400"/>
              <a:ext cx="2854358" cy="1097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875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23156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</a:tblGrid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GT</a:t>
                          </a:r>
                          <a:endParaRPr lang="vi-VN" sz="200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4"/>
                          <a:stretch>
                            <a:fillRect l="-23421" t="-4310" r="-263" b="-715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0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KL</a:t>
                          </a:r>
                          <a:endParaRPr lang="vi-VN" sz="2000" b="1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4"/>
                          <a:stretch>
                            <a:fillRect l="-23421" t="-186154" r="-263" b="-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5" name="Rectangle 34"/>
          <p:cNvSpPr/>
          <p:nvPr/>
        </p:nvSpPr>
        <p:spPr>
          <a:xfrm>
            <a:off x="4240582" y="1321188"/>
            <a:ext cx="59156" cy="51363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Rectangle 36"/>
          <p:cNvSpPr/>
          <p:nvPr/>
        </p:nvSpPr>
        <p:spPr>
          <a:xfrm>
            <a:off x="9199731" y="1181544"/>
            <a:ext cx="3478646" cy="456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Sơ đồ phân tích</a:t>
            </a:r>
            <a:endParaRPr lang="vi-VN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10287696" y="1656003"/>
                <a:ext cx="128714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noProof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EB</m:t>
                      </m:r>
                      <m:r>
                        <a:rPr lang="en-US" sz="2200" noProof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en-US" sz="2200" noProof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EC</m:t>
                      </m:r>
                    </m:oMath>
                  </m:oMathPara>
                </a14:m>
                <a:endParaRPr lang="vi-VN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696" y="1656003"/>
                <a:ext cx="1287147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10270274" y="2564298"/>
                <a:ext cx="135126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noProof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HB</m:t>
                      </m:r>
                      <m:r>
                        <a:rPr lang="en-US" sz="2200" noProof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en-US" sz="2200" b="0" i="0" noProof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  <m:r>
                        <m:rPr>
                          <m:sty m:val="p"/>
                        </m:rPr>
                        <a:rPr lang="en-US" sz="2200" noProof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C</m:t>
                      </m:r>
                    </m:oMath>
                  </m:oMathPara>
                </a14:m>
                <a:endParaRPr lang="vi-VN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0274" y="2564298"/>
                <a:ext cx="1351267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Down Arrow 41"/>
          <p:cNvSpPr/>
          <p:nvPr/>
        </p:nvSpPr>
        <p:spPr>
          <a:xfrm rot="10800000">
            <a:off x="10811365" y="2131465"/>
            <a:ext cx="239807" cy="39118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10297523" y="3483101"/>
                <a:ext cx="129676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noProof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AB</m:t>
                      </m:r>
                      <m:r>
                        <a:rPr lang="en-US" sz="2200" noProof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en-US" sz="2200" b="0" i="0" noProof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sz="2200" noProof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C</m:t>
                      </m:r>
                    </m:oMath>
                  </m:oMathPara>
                </a14:m>
                <a:endParaRPr lang="en-US" dirty="0" smtClean="0">
                  <a:solidFill>
                    <a:srgbClr val="FFFF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gt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vi-VN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7523" y="3483101"/>
                <a:ext cx="1296765" cy="707886"/>
              </a:xfrm>
              <a:prstGeom prst="rect">
                <a:avLst/>
              </a:prstGeom>
              <a:blipFill rotWithShape="0">
                <a:blip r:embed="rId7"/>
                <a:stretch>
                  <a:fillRect b="-775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6800880" y="1303498"/>
            <a:ext cx="778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Giải</a:t>
            </a:r>
            <a:endParaRPr lang="en-US" sz="2000" b="1" noProof="1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4402882" y="2002118"/>
                <a:ext cx="5064976" cy="2188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</m:t>
                    </m:r>
                  </m:oMath>
                </a14:m>
                <a:r>
                  <a:rPr lang="en-US" sz="22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2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HB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à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ì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nh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chi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ế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u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ủ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đườ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xi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ê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AB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HC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à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ì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nh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chi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ế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u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ủ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đườ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xi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ê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AC</m:t>
                              </m:r>
                              <m:r>
                                <m:rPr>
                                  <m:nor/>
                                </m:rPr>
                                <a:rPr lang="en-US" sz="2200" b="0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200" b="0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AB</m:t>
                              </m:r>
                              <m:r>
                                <m:rPr>
                                  <m:nor/>
                                </m:rPr>
                                <a:rPr lang="en-US" sz="2200" b="0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m:rPr>
                                  <m:nor/>
                                </m:rPr>
                                <a:rPr lang="en-US" sz="2200" b="0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AC</m:t>
                              </m:r>
                              <m:r>
                                <m:rPr>
                                  <m:nor/>
                                </m:rPr>
                                <a:rPr lang="en-US" sz="2200" b="0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                                      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2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HB</m:t>
                      </m:r>
                      <m:r>
                        <a:rPr lang="en-US" sz="2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HC</m:t>
                      </m:r>
                    </m:oMath>
                  </m:oMathPara>
                </a14:m>
                <a:endParaRPr lang="en-US" sz="2200" b="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2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en-US" sz="22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quan</a:t>
                </a:r>
                <a:r>
                  <a:rPr lang="en-US" sz="22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hệ</a:t>
                </a:r>
                <a:r>
                  <a:rPr lang="en-US" sz="22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giữa</a:t>
                </a:r>
                <a:r>
                  <a:rPr lang="en-US" sz="22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đường</a:t>
                </a:r>
                <a:r>
                  <a:rPr lang="en-US" sz="22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xiên</a:t>
                </a:r>
                <a:r>
                  <a:rPr lang="en-US" sz="22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và</a:t>
                </a:r>
                <a:r>
                  <a:rPr lang="en-US" sz="22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hình</a:t>
                </a:r>
                <a:r>
                  <a:rPr lang="en-US" sz="22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chiếu</a:t>
                </a:r>
                <a:r>
                  <a:rPr lang="en-US" sz="22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endParaRPr lang="vi-VN" sz="2200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882" y="2002118"/>
                <a:ext cx="5064976" cy="2188869"/>
              </a:xfrm>
              <a:prstGeom prst="rect">
                <a:avLst/>
              </a:prstGeom>
              <a:blipFill rotWithShape="0">
                <a:blip r:embed="rId8"/>
                <a:stretch>
                  <a:fillRect l="-1564" t="-1671" r="-481" b="-473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4402882" y="4268625"/>
                <a:ext cx="5127494" cy="2188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</m:t>
                    </m:r>
                  </m:oMath>
                </a14:m>
                <a:r>
                  <a:rPr lang="en-US" sz="22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2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HB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à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ì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nh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chi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ế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u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ủ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đườ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xi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ê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b="0" i="0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HC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à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ì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nh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chi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ế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u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ủ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đườ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xi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ê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200" b="0" i="0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</m:t>
                              </m:r>
                              <m:r>
                                <m:rPr>
                                  <m:nor/>
                                </m:rPr>
                                <a:rPr lang="en-US" sz="2200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 sz="2200" b="0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200" b="0" i="0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en-US" sz="2200" b="0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</m:t>
                              </m:r>
                              <m:r>
                                <m:rPr>
                                  <m:nor/>
                                </m:rPr>
                                <a:rPr lang="en-US" sz="2200" b="0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m:rPr>
                                  <m:nor/>
                                </m:rPr>
                                <a:rPr lang="en-US" sz="2200" b="0" i="0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m:rPr>
                                  <m:nor/>
                                </m:rPr>
                                <a:rPr lang="en-US" sz="2200" b="0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 sz="2200" b="0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                                      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2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EB</m:t>
                      </m:r>
                      <m:r>
                        <a:rPr lang="en-US" sz="2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EC</m:t>
                      </m:r>
                    </m:oMath>
                  </m:oMathPara>
                </a14:m>
                <a:endParaRPr lang="en-US" sz="2200" b="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2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en-US" sz="22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quan</a:t>
                </a:r>
                <a:r>
                  <a:rPr lang="en-US" sz="22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hệ</a:t>
                </a:r>
                <a:r>
                  <a:rPr lang="en-US" sz="22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giữa</a:t>
                </a:r>
                <a:r>
                  <a:rPr lang="en-US" sz="22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đường</a:t>
                </a:r>
                <a:r>
                  <a:rPr lang="en-US" sz="22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xiên</a:t>
                </a:r>
                <a:r>
                  <a:rPr lang="en-US" sz="22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và</a:t>
                </a:r>
                <a:r>
                  <a:rPr lang="en-US" sz="22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hình</a:t>
                </a:r>
                <a:r>
                  <a:rPr lang="en-US" sz="22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chiếu</a:t>
                </a:r>
                <a:r>
                  <a:rPr lang="en-US" sz="2200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endParaRPr lang="vi-VN" sz="2200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882" y="4268625"/>
                <a:ext cx="5127494" cy="2188869"/>
              </a:xfrm>
              <a:prstGeom prst="rect">
                <a:avLst/>
              </a:prstGeom>
              <a:blipFill rotWithShape="0">
                <a:blip r:embed="rId9"/>
                <a:stretch>
                  <a:fillRect l="-1546" t="-1950" b="-473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Down Arrow 55"/>
          <p:cNvSpPr/>
          <p:nvPr/>
        </p:nvSpPr>
        <p:spPr>
          <a:xfrm rot="10800000">
            <a:off x="10826003" y="2995185"/>
            <a:ext cx="239807" cy="39118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7" name="Rectangle 56"/>
          <p:cNvSpPr/>
          <p:nvPr/>
        </p:nvSpPr>
        <p:spPr>
          <a:xfrm>
            <a:off x="9430096" y="1303498"/>
            <a:ext cx="59156" cy="51363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2434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  <p:bldP spid="42" grpId="0" animBg="1"/>
      <p:bldP spid="51" grpId="0"/>
      <p:bldP spid="52" grpId="0"/>
      <p:bldP spid="54" grpId="0"/>
      <p:bldP spid="55" grpId="0"/>
      <p:bldP spid="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29678" y="2743613"/>
            <a:ext cx="3320261" cy="1200329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16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QUAN HỆ GIỮA ĐƯỜNG VUÔNG GÓC VÀ ĐƯỜNG XIÊN, ĐƯỜNG XIÊN VÀ HÌNH CHIẾU</a:t>
            </a:r>
            <a:endParaRPr lang="en-US" sz="16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80479" y="3112944"/>
            <a:ext cx="1554215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16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ĐƯỜNG XIÊN</a:t>
            </a:r>
            <a:endParaRPr lang="en-US" sz="16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7069" y="5200916"/>
            <a:ext cx="2885473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16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HÌNH CHIẾU CỦA ĐƯỜNG XIÊN</a:t>
            </a:r>
            <a:endParaRPr lang="en-US" sz="16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3879" y="1821147"/>
            <a:ext cx="3136484" cy="46166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16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HÌNH CHIẾU CỦA MỘT ĐIỂM</a:t>
            </a:r>
            <a:endParaRPr lang="en-US" sz="16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0137" y="605085"/>
            <a:ext cx="3710226" cy="78534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16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KHOẢNG CÁCH TỪ ĐIỂM ĐẾN ĐƯỜNG THẲNG</a:t>
            </a:r>
            <a:endParaRPr lang="en-US" sz="16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2474" y="1090345"/>
            <a:ext cx="3710226" cy="83099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16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QUAN HỆ GIỮA ĐƯỜNG VUÔNG GÓC VÀ ĐƯỜNG XIÊN</a:t>
            </a:r>
            <a:endParaRPr lang="en-US" sz="16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02474" y="5016249"/>
            <a:ext cx="3710226" cy="83099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16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QUAN HỆ GIỮA ĐƯỜNG XIÊN VÀ HÌNH CHIẾU</a:t>
            </a:r>
            <a:endParaRPr lang="en-US" sz="16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>
            <a:stCxn id="3" idx="0"/>
            <a:endCxn id="4" idx="2"/>
          </p:cNvCxnSpPr>
          <p:nvPr/>
        </p:nvCxnSpPr>
        <p:spPr>
          <a:xfrm flipH="1" flipV="1">
            <a:off x="5889806" y="1736677"/>
            <a:ext cx="3" cy="1006936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" idx="3"/>
            <a:endCxn id="6" idx="1"/>
          </p:cNvCxnSpPr>
          <p:nvPr/>
        </p:nvCxnSpPr>
        <p:spPr>
          <a:xfrm flipV="1">
            <a:off x="7549939" y="3343777"/>
            <a:ext cx="1830540" cy="1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3" idx="2"/>
            <a:endCxn id="7" idx="0"/>
          </p:cNvCxnSpPr>
          <p:nvPr/>
        </p:nvCxnSpPr>
        <p:spPr>
          <a:xfrm flipH="1">
            <a:off x="5889806" y="3943942"/>
            <a:ext cx="3" cy="1256974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" idx="1"/>
            <a:endCxn id="9" idx="3"/>
          </p:cNvCxnSpPr>
          <p:nvPr/>
        </p:nvCxnSpPr>
        <p:spPr>
          <a:xfrm flipH="1" flipV="1">
            <a:off x="4150363" y="997757"/>
            <a:ext cx="673224" cy="508088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4" idx="1"/>
            <a:endCxn id="8" idx="3"/>
          </p:cNvCxnSpPr>
          <p:nvPr/>
        </p:nvCxnSpPr>
        <p:spPr>
          <a:xfrm flipH="1">
            <a:off x="4150363" y="1505845"/>
            <a:ext cx="673224" cy="546135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" idx="3"/>
            <a:endCxn id="11" idx="1"/>
          </p:cNvCxnSpPr>
          <p:nvPr/>
        </p:nvCxnSpPr>
        <p:spPr>
          <a:xfrm flipV="1">
            <a:off x="6956025" y="1505844"/>
            <a:ext cx="1346449" cy="1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0"/>
            <a:endCxn id="11" idx="2"/>
          </p:cNvCxnSpPr>
          <p:nvPr/>
        </p:nvCxnSpPr>
        <p:spPr>
          <a:xfrm flipV="1">
            <a:off x="10157587" y="1921342"/>
            <a:ext cx="0" cy="1191602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2" idx="0"/>
          </p:cNvCxnSpPr>
          <p:nvPr/>
        </p:nvCxnSpPr>
        <p:spPr>
          <a:xfrm>
            <a:off x="10157587" y="3574609"/>
            <a:ext cx="0" cy="144164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3"/>
            <a:endCxn id="12" idx="1"/>
          </p:cNvCxnSpPr>
          <p:nvPr/>
        </p:nvCxnSpPr>
        <p:spPr>
          <a:xfrm flipV="1">
            <a:off x="7332542" y="5431748"/>
            <a:ext cx="969932" cy="1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823587" y="1275012"/>
            <a:ext cx="2132438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16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ĐƯỜNG VUÔNG GÓC</a:t>
            </a:r>
            <a:endParaRPr lang="en-US" sz="16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67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72278" y="101017"/>
            <a:ext cx="40197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III. Bài tập về nhà và dặn dò</a:t>
            </a:r>
            <a:endParaRPr lang="en-US" sz="2600" b="1" noProof="1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590" y="1459197"/>
            <a:ext cx="39388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Tiết sau: Cộng, trừ đa thức </a:t>
            </a:r>
            <a:endParaRPr lang="en-US" sz="2600" noProof="1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590" y="780107"/>
            <a:ext cx="47123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BTVN: </a:t>
            </a:r>
            <a:r>
              <a:rPr lang="en-US" sz="2600" b="1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9;10;11;12(SGK-tr59,60)</a:t>
            </a:r>
          </a:p>
        </p:txBody>
      </p:sp>
    </p:spTree>
    <p:extLst>
      <p:ext uri="{BB962C8B-B14F-4D97-AF65-F5344CB8AC3E}">
        <p14:creationId xmlns:p14="http://schemas.microsoft.com/office/powerpoint/2010/main" val="147361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0073" y="3327740"/>
            <a:ext cx="82554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 CHÀO VÀ HẸN GẶP LẠI CÁC EM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9610" y="1952775"/>
            <a:ext cx="78963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BUỔI HỌC ĐẾN ĐÂY LÀ KẾT THÚC</a:t>
            </a:r>
          </a:p>
        </p:txBody>
      </p:sp>
    </p:spTree>
    <p:extLst>
      <p:ext uri="{BB962C8B-B14F-4D97-AF65-F5344CB8AC3E}">
        <p14:creationId xmlns:p14="http://schemas.microsoft.com/office/powerpoint/2010/main" val="363466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4477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55561" y="3233018"/>
            <a:ext cx="915231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 HỆ GIỮA ĐƯỜNG VUÔNG GÓC VÀ ĐƯỜNG XIÊN,</a:t>
            </a:r>
          </a:p>
          <a:p>
            <a:pPr algn="ctr">
              <a:lnSpc>
                <a:spcPct val="150000"/>
              </a:lnSpc>
            </a:pPr>
            <a:r>
              <a:rPr lang="vi-VN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 XIÊN VÀ HÌNH CHIẾU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249138"/>
            <a:ext cx="1892913" cy="18929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75474" y="5297770"/>
            <a:ext cx="751244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GVGD: NGÔ MINH TUẤN</a:t>
            </a:r>
          </a:p>
          <a:p>
            <a:pPr>
              <a:lnSpc>
                <a:spcPct val="150000"/>
              </a:lnSpc>
            </a:pPr>
            <a:r>
              <a:rPr lang="vi-VN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THCS NGHĨA TÂN, QUẬN CẦU GIẤY</a:t>
            </a:r>
          </a:p>
        </p:txBody>
      </p:sp>
    </p:spTree>
    <p:extLst>
      <p:ext uri="{BB962C8B-B14F-4D97-AF65-F5344CB8AC3E}">
        <p14:creationId xmlns:p14="http://schemas.microsoft.com/office/powerpoint/2010/main" val="2365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Rectangle 2" descr="228"/>
          <p:cNvSpPr>
            <a:spLocks noChangeAspect="1" noChangeArrowheads="1"/>
          </p:cNvSpPr>
          <p:nvPr/>
        </p:nvSpPr>
        <p:spPr bwMode="auto">
          <a:xfrm>
            <a:off x="1158169" y="2318419"/>
            <a:ext cx="3260064" cy="2102224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17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>
              <a:cs typeface="Arial" panose="020B0604020202020204" pitchFamily="34" charset="0"/>
            </a:endParaRPr>
          </a:p>
        </p:txBody>
      </p:sp>
      <p:sp>
        <p:nvSpPr>
          <p:cNvPr id="263" name="Rectangle 4" descr="228"/>
          <p:cNvSpPr>
            <a:spLocks noChangeAspect="1" noChangeArrowheads="1"/>
          </p:cNvSpPr>
          <p:nvPr/>
        </p:nvSpPr>
        <p:spPr bwMode="auto">
          <a:xfrm>
            <a:off x="1831141" y="4160866"/>
            <a:ext cx="417600" cy="25941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CC"/>
                </a:solidFill>
                <a:cs typeface="Arial" panose="020B0604020202020204" pitchFamily="34" charset="0"/>
              </a:rPr>
              <a:t>C</a:t>
            </a:r>
            <a:endParaRPr lang="en-US" altLang="en-US" sz="1600" b="1" dirty="0">
              <a:solidFill>
                <a:srgbClr val="0000CC"/>
              </a:solidFill>
              <a:cs typeface="Arial" panose="020B0604020202020204" pitchFamily="34" charset="0"/>
            </a:endParaRPr>
          </a:p>
        </p:txBody>
      </p:sp>
      <p:sp>
        <p:nvSpPr>
          <p:cNvPr id="264" name="Rectangle 5" descr="228"/>
          <p:cNvSpPr>
            <a:spLocks noChangeAspect="1" noChangeArrowheads="1"/>
          </p:cNvSpPr>
          <p:nvPr/>
        </p:nvSpPr>
        <p:spPr bwMode="auto">
          <a:xfrm>
            <a:off x="2577597" y="2317731"/>
            <a:ext cx="419100" cy="2603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CC"/>
                </a:solidFill>
                <a:cs typeface="Arial" panose="020B0604020202020204" pitchFamily="34" charset="0"/>
              </a:rPr>
              <a:t>A</a:t>
            </a:r>
          </a:p>
        </p:txBody>
      </p:sp>
      <p:sp>
        <p:nvSpPr>
          <p:cNvPr id="265" name="Rectangle 6" descr="228"/>
          <p:cNvSpPr>
            <a:spLocks noChangeAspect="1" noChangeArrowheads="1"/>
          </p:cNvSpPr>
          <p:nvPr/>
        </p:nvSpPr>
        <p:spPr bwMode="auto">
          <a:xfrm>
            <a:off x="2575353" y="4159158"/>
            <a:ext cx="417529" cy="2603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CC"/>
                </a:solidFill>
                <a:cs typeface="Arial" panose="020B0604020202020204" pitchFamily="34" charset="0"/>
              </a:rPr>
              <a:t>H</a:t>
            </a:r>
            <a:endParaRPr lang="en-US" altLang="en-US" sz="1600" b="1" dirty="0">
              <a:solidFill>
                <a:srgbClr val="0000CC"/>
              </a:solidFill>
              <a:cs typeface="Arial" panose="020B0604020202020204" pitchFamily="34" charset="0"/>
            </a:endParaRPr>
          </a:p>
        </p:txBody>
      </p:sp>
      <p:sp>
        <p:nvSpPr>
          <p:cNvPr id="266" name="Rectangle 7" descr="228"/>
          <p:cNvSpPr>
            <a:spLocks noChangeAspect="1" noChangeArrowheads="1"/>
          </p:cNvSpPr>
          <p:nvPr/>
        </p:nvSpPr>
        <p:spPr bwMode="auto">
          <a:xfrm>
            <a:off x="3592486" y="4160308"/>
            <a:ext cx="417249" cy="259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CC"/>
                </a:solidFill>
                <a:cs typeface="Arial" panose="020B0604020202020204" pitchFamily="34" charset="0"/>
              </a:rPr>
              <a:t>B</a:t>
            </a:r>
            <a:endParaRPr lang="en-US" altLang="en-US" sz="1600" b="1" dirty="0">
              <a:solidFill>
                <a:srgbClr val="0000CC"/>
              </a:solidFill>
              <a:cs typeface="Arial" panose="020B0604020202020204" pitchFamily="34" charset="0"/>
            </a:endParaRPr>
          </a:p>
        </p:txBody>
      </p:sp>
      <p:sp>
        <p:nvSpPr>
          <p:cNvPr id="267" name="Rectangle 3" descr="back_sky_1"/>
          <p:cNvSpPr>
            <a:spLocks noChangeAspect="1" noChangeArrowheads="1"/>
          </p:cNvSpPr>
          <p:nvPr/>
        </p:nvSpPr>
        <p:spPr bwMode="auto">
          <a:xfrm>
            <a:off x="1484781" y="2578768"/>
            <a:ext cx="2606840" cy="1581525"/>
          </a:xfrm>
          <a:prstGeom prst="rect">
            <a:avLst/>
          </a:prstGeom>
          <a:solidFill>
            <a:srgbClr val="0070C0"/>
          </a:solidFill>
          <a:ln w="317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>
            <a:stCxn id="267" idx="0"/>
          </p:cNvCxnSpPr>
          <p:nvPr/>
        </p:nvCxnSpPr>
        <p:spPr>
          <a:xfrm flipH="1">
            <a:off x="2781436" y="2578768"/>
            <a:ext cx="6765" cy="1577548"/>
          </a:xfrm>
          <a:prstGeom prst="straightConnector1">
            <a:avLst/>
          </a:prstGeom>
          <a:ln w="38100">
            <a:solidFill>
              <a:schemeClr val="bg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8" name="Group 23"/>
          <p:cNvGrpSpPr>
            <a:grpSpLocks noChangeAspect="1"/>
          </p:cNvGrpSpPr>
          <p:nvPr/>
        </p:nvGrpSpPr>
        <p:grpSpPr bwMode="auto">
          <a:xfrm rot="10800000">
            <a:off x="2706680" y="2918682"/>
            <a:ext cx="176963" cy="338441"/>
            <a:chOff x="3362" y="3210"/>
            <a:chExt cx="138" cy="390"/>
          </a:xfrm>
        </p:grpSpPr>
        <p:grpSp>
          <p:nvGrpSpPr>
            <p:cNvPr id="269" name="Group 24"/>
            <p:cNvGrpSpPr>
              <a:grpSpLocks noChangeAspect="1"/>
            </p:cNvGrpSpPr>
            <p:nvPr/>
          </p:nvGrpSpPr>
          <p:grpSpPr bwMode="auto">
            <a:xfrm>
              <a:off x="3362" y="3210"/>
              <a:ext cx="138" cy="111"/>
              <a:chOff x="3360" y="3220"/>
              <a:chExt cx="144" cy="116"/>
            </a:xfrm>
          </p:grpSpPr>
          <p:sp>
            <p:nvSpPr>
              <p:cNvPr id="277" name="Oval 25"/>
              <p:cNvSpPr>
                <a:spLocks noChangeAspect="1" noChangeArrowheads="1"/>
              </p:cNvSpPr>
              <p:nvPr/>
            </p:nvSpPr>
            <p:spPr bwMode="auto">
              <a:xfrm rot="20036566" flipH="1">
                <a:off x="3360" y="3220"/>
                <a:ext cx="18" cy="116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solidFill>
                  <a:srgbClr val="FFCC9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78" name="Oval 26"/>
              <p:cNvSpPr>
                <a:spLocks noChangeAspect="1" noChangeArrowheads="1"/>
              </p:cNvSpPr>
              <p:nvPr/>
            </p:nvSpPr>
            <p:spPr bwMode="auto">
              <a:xfrm rot="1563434">
                <a:off x="3486" y="3220"/>
                <a:ext cx="18" cy="116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solidFill>
                  <a:srgbClr val="FFCC9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70" name="Group 27"/>
            <p:cNvGrpSpPr>
              <a:grpSpLocks noChangeAspect="1"/>
            </p:cNvGrpSpPr>
            <p:nvPr/>
          </p:nvGrpSpPr>
          <p:grpSpPr bwMode="auto">
            <a:xfrm>
              <a:off x="3375" y="3217"/>
              <a:ext cx="114" cy="383"/>
              <a:chOff x="3375" y="3217"/>
              <a:chExt cx="114" cy="383"/>
            </a:xfrm>
          </p:grpSpPr>
          <p:grpSp>
            <p:nvGrpSpPr>
              <p:cNvPr id="271" name="Group 28"/>
              <p:cNvGrpSpPr>
                <a:grpSpLocks noChangeAspect="1"/>
              </p:cNvGrpSpPr>
              <p:nvPr/>
            </p:nvGrpSpPr>
            <p:grpSpPr bwMode="auto">
              <a:xfrm>
                <a:off x="3375" y="3447"/>
                <a:ext cx="114" cy="153"/>
                <a:chOff x="2664" y="1968"/>
                <a:chExt cx="600" cy="805"/>
              </a:xfrm>
            </p:grpSpPr>
            <p:sp>
              <p:nvSpPr>
                <p:cNvPr id="275" name="Oval 29"/>
                <p:cNvSpPr>
                  <a:spLocks noChangeAspect="1" noChangeArrowheads="1"/>
                </p:cNvSpPr>
                <p:nvPr/>
              </p:nvSpPr>
              <p:spPr bwMode="auto">
                <a:xfrm rot="1110520">
                  <a:off x="2664" y="1968"/>
                  <a:ext cx="121" cy="805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  <a:ln w="9525">
                  <a:solidFill>
                    <a:srgbClr val="FFCC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solidFill>
                      <a:srgbClr val="FF0000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6" name="Oval 30"/>
                <p:cNvSpPr>
                  <a:spLocks noChangeAspect="1" noChangeArrowheads="1"/>
                </p:cNvSpPr>
                <p:nvPr/>
              </p:nvSpPr>
              <p:spPr bwMode="auto">
                <a:xfrm rot="20489480" flipH="1">
                  <a:off x="3143" y="1968"/>
                  <a:ext cx="121" cy="805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  <a:ln w="9525">
                  <a:solidFill>
                    <a:srgbClr val="FFCC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solidFill>
                      <a:srgbClr val="FF0000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72" name="Group 31"/>
              <p:cNvGrpSpPr>
                <a:grpSpLocks noChangeAspect="1"/>
              </p:cNvGrpSpPr>
              <p:nvPr/>
            </p:nvGrpSpPr>
            <p:grpSpPr bwMode="auto">
              <a:xfrm>
                <a:off x="3386" y="3217"/>
                <a:ext cx="92" cy="239"/>
                <a:chOff x="3386" y="3217"/>
                <a:chExt cx="92" cy="239"/>
              </a:xfrm>
            </p:grpSpPr>
            <p:sp>
              <p:nvSpPr>
                <p:cNvPr id="273" name="Oval 32"/>
                <p:cNvSpPr>
                  <a:spLocks noChangeAspect="1" noChangeArrowheads="1"/>
                </p:cNvSpPr>
                <p:nvPr/>
              </p:nvSpPr>
              <p:spPr bwMode="auto">
                <a:xfrm>
                  <a:off x="3400" y="3217"/>
                  <a:ext cx="58" cy="8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4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3386" y="3310"/>
                  <a:ext cx="92" cy="146"/>
                </a:xfrm>
                <a:prstGeom prst="ellipse">
                  <a:avLst/>
                </a:prstGeom>
                <a:solidFill>
                  <a:srgbClr val="0000CC"/>
                </a:solidFill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cs typeface="Arial" panose="020B0604020202020204" pitchFamily="34" charset="0"/>
                  </a:endParaRPr>
                </a:p>
              </p:txBody>
            </p:sp>
          </p:grpSp>
        </p:grpSp>
      </p:grpSp>
      <p:cxnSp>
        <p:nvCxnSpPr>
          <p:cNvPr id="280" name="Straight Arrow Connector 279"/>
          <p:cNvCxnSpPr>
            <a:stCxn id="267" idx="0"/>
          </p:cNvCxnSpPr>
          <p:nvPr/>
        </p:nvCxnSpPr>
        <p:spPr>
          <a:xfrm>
            <a:off x="2788201" y="2578768"/>
            <a:ext cx="1011184" cy="1585699"/>
          </a:xfrm>
          <a:prstGeom prst="straightConnector1">
            <a:avLst/>
          </a:prstGeom>
          <a:ln w="38100">
            <a:solidFill>
              <a:schemeClr val="bg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Arrow Connector 280"/>
          <p:cNvCxnSpPr>
            <a:endCxn id="263" idx="0"/>
          </p:cNvCxnSpPr>
          <p:nvPr/>
        </p:nvCxnSpPr>
        <p:spPr>
          <a:xfrm flipH="1">
            <a:off x="2039941" y="2574594"/>
            <a:ext cx="744877" cy="1586272"/>
          </a:xfrm>
          <a:prstGeom prst="straightConnector1">
            <a:avLst/>
          </a:prstGeom>
          <a:ln w="38100">
            <a:solidFill>
              <a:schemeClr val="bg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2" name="Group 23"/>
          <p:cNvGrpSpPr>
            <a:grpSpLocks noChangeAspect="1"/>
          </p:cNvGrpSpPr>
          <p:nvPr/>
        </p:nvGrpSpPr>
        <p:grpSpPr bwMode="auto">
          <a:xfrm rot="8885919" flipH="1">
            <a:off x="2971782" y="2855419"/>
            <a:ext cx="176046" cy="339146"/>
            <a:chOff x="3361" y="3210"/>
            <a:chExt cx="137" cy="390"/>
          </a:xfrm>
        </p:grpSpPr>
        <p:grpSp>
          <p:nvGrpSpPr>
            <p:cNvPr id="283" name="Group 24"/>
            <p:cNvGrpSpPr>
              <a:grpSpLocks noChangeAspect="1"/>
            </p:cNvGrpSpPr>
            <p:nvPr/>
          </p:nvGrpSpPr>
          <p:grpSpPr bwMode="auto">
            <a:xfrm>
              <a:off x="3361" y="3210"/>
              <a:ext cx="137" cy="111"/>
              <a:chOff x="3360" y="3220"/>
              <a:chExt cx="143" cy="116"/>
            </a:xfrm>
          </p:grpSpPr>
          <p:sp>
            <p:nvSpPr>
              <p:cNvPr id="291" name="Oval 25"/>
              <p:cNvSpPr>
                <a:spLocks noChangeAspect="1" noChangeArrowheads="1"/>
              </p:cNvSpPr>
              <p:nvPr/>
            </p:nvSpPr>
            <p:spPr bwMode="auto">
              <a:xfrm rot="20036566" flipH="1">
                <a:off x="3360" y="3220"/>
                <a:ext cx="18" cy="116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solidFill>
                  <a:srgbClr val="FFCC9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92" name="Oval 26"/>
              <p:cNvSpPr>
                <a:spLocks noChangeAspect="1" noChangeArrowheads="1"/>
              </p:cNvSpPr>
              <p:nvPr/>
            </p:nvSpPr>
            <p:spPr bwMode="auto">
              <a:xfrm rot="1563434">
                <a:off x="3485" y="3220"/>
                <a:ext cx="18" cy="116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solidFill>
                  <a:srgbClr val="FFCC9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84" name="Group 27"/>
            <p:cNvGrpSpPr>
              <a:grpSpLocks noChangeAspect="1"/>
            </p:cNvGrpSpPr>
            <p:nvPr/>
          </p:nvGrpSpPr>
          <p:grpSpPr bwMode="auto">
            <a:xfrm>
              <a:off x="3375" y="3217"/>
              <a:ext cx="114" cy="383"/>
              <a:chOff x="3375" y="3217"/>
              <a:chExt cx="114" cy="383"/>
            </a:xfrm>
          </p:grpSpPr>
          <p:grpSp>
            <p:nvGrpSpPr>
              <p:cNvPr id="285" name="Group 28"/>
              <p:cNvGrpSpPr>
                <a:grpSpLocks noChangeAspect="1"/>
              </p:cNvGrpSpPr>
              <p:nvPr/>
            </p:nvGrpSpPr>
            <p:grpSpPr bwMode="auto">
              <a:xfrm>
                <a:off x="3375" y="3447"/>
                <a:ext cx="114" cy="153"/>
                <a:chOff x="2664" y="1968"/>
                <a:chExt cx="600" cy="805"/>
              </a:xfrm>
            </p:grpSpPr>
            <p:sp>
              <p:nvSpPr>
                <p:cNvPr id="289" name="Oval 29"/>
                <p:cNvSpPr>
                  <a:spLocks noChangeAspect="1" noChangeArrowheads="1"/>
                </p:cNvSpPr>
                <p:nvPr/>
              </p:nvSpPr>
              <p:spPr bwMode="auto">
                <a:xfrm rot="1110520">
                  <a:off x="2664" y="1968"/>
                  <a:ext cx="121" cy="805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  <a:ln w="9525">
                  <a:solidFill>
                    <a:srgbClr val="FFCC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solidFill>
                      <a:srgbClr val="FF0000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0" name="Oval 30"/>
                <p:cNvSpPr>
                  <a:spLocks noChangeAspect="1" noChangeArrowheads="1"/>
                </p:cNvSpPr>
                <p:nvPr/>
              </p:nvSpPr>
              <p:spPr bwMode="auto">
                <a:xfrm rot="20489480" flipH="1">
                  <a:off x="3143" y="1968"/>
                  <a:ext cx="121" cy="805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  <a:ln w="9525">
                  <a:solidFill>
                    <a:srgbClr val="FFCC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solidFill>
                      <a:srgbClr val="FF0000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86" name="Group 31"/>
              <p:cNvGrpSpPr>
                <a:grpSpLocks noChangeAspect="1"/>
              </p:cNvGrpSpPr>
              <p:nvPr/>
            </p:nvGrpSpPr>
            <p:grpSpPr bwMode="auto">
              <a:xfrm>
                <a:off x="3386" y="3217"/>
                <a:ext cx="92" cy="239"/>
                <a:chOff x="3386" y="3217"/>
                <a:chExt cx="92" cy="239"/>
              </a:xfrm>
            </p:grpSpPr>
            <p:sp>
              <p:nvSpPr>
                <p:cNvPr id="287" name="Oval 32"/>
                <p:cNvSpPr>
                  <a:spLocks noChangeAspect="1" noChangeArrowheads="1"/>
                </p:cNvSpPr>
                <p:nvPr/>
              </p:nvSpPr>
              <p:spPr bwMode="auto">
                <a:xfrm>
                  <a:off x="3400" y="3217"/>
                  <a:ext cx="58" cy="8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8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3386" y="3310"/>
                  <a:ext cx="92" cy="146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cs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293" name="Group 23"/>
          <p:cNvGrpSpPr>
            <a:grpSpLocks noChangeAspect="1"/>
          </p:cNvGrpSpPr>
          <p:nvPr/>
        </p:nvGrpSpPr>
        <p:grpSpPr bwMode="auto">
          <a:xfrm rot="12092694">
            <a:off x="2473010" y="2902238"/>
            <a:ext cx="188849" cy="349200"/>
            <a:chOff x="3362" y="3211"/>
            <a:chExt cx="142" cy="388"/>
          </a:xfrm>
        </p:grpSpPr>
        <p:grpSp>
          <p:nvGrpSpPr>
            <p:cNvPr id="294" name="Group 24"/>
            <p:cNvGrpSpPr>
              <a:grpSpLocks noChangeAspect="1"/>
            </p:cNvGrpSpPr>
            <p:nvPr/>
          </p:nvGrpSpPr>
          <p:grpSpPr bwMode="auto">
            <a:xfrm>
              <a:off x="3362" y="3211"/>
              <a:ext cx="142" cy="118"/>
              <a:chOff x="3356" y="3213"/>
              <a:chExt cx="148" cy="123"/>
            </a:xfrm>
          </p:grpSpPr>
          <p:sp>
            <p:nvSpPr>
              <p:cNvPr id="302" name="Oval 25"/>
              <p:cNvSpPr>
                <a:spLocks noChangeAspect="1" noChangeArrowheads="1"/>
              </p:cNvSpPr>
              <p:nvPr/>
            </p:nvSpPr>
            <p:spPr bwMode="auto">
              <a:xfrm rot="20036566" flipH="1">
                <a:off x="3356" y="3213"/>
                <a:ext cx="18" cy="116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solidFill>
                  <a:srgbClr val="FFCC9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03" name="Oval 26"/>
              <p:cNvSpPr>
                <a:spLocks noChangeAspect="1" noChangeArrowheads="1"/>
              </p:cNvSpPr>
              <p:nvPr/>
            </p:nvSpPr>
            <p:spPr bwMode="auto">
              <a:xfrm rot="1563434">
                <a:off x="3486" y="3220"/>
                <a:ext cx="18" cy="116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solidFill>
                  <a:srgbClr val="FFCC9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95" name="Group 27"/>
            <p:cNvGrpSpPr>
              <a:grpSpLocks noChangeAspect="1"/>
            </p:cNvGrpSpPr>
            <p:nvPr/>
          </p:nvGrpSpPr>
          <p:grpSpPr bwMode="auto">
            <a:xfrm>
              <a:off x="3376" y="3217"/>
              <a:ext cx="113" cy="382"/>
              <a:chOff x="3376" y="3217"/>
              <a:chExt cx="113" cy="382"/>
            </a:xfrm>
          </p:grpSpPr>
          <p:grpSp>
            <p:nvGrpSpPr>
              <p:cNvPr id="296" name="Group 28"/>
              <p:cNvGrpSpPr>
                <a:grpSpLocks noChangeAspect="1"/>
              </p:cNvGrpSpPr>
              <p:nvPr/>
            </p:nvGrpSpPr>
            <p:grpSpPr bwMode="auto">
              <a:xfrm>
                <a:off x="3376" y="3446"/>
                <a:ext cx="113" cy="153"/>
                <a:chOff x="2664" y="1967"/>
                <a:chExt cx="594" cy="806"/>
              </a:xfrm>
            </p:grpSpPr>
            <p:sp>
              <p:nvSpPr>
                <p:cNvPr id="300" name="Oval 29"/>
                <p:cNvSpPr>
                  <a:spLocks noChangeAspect="1" noChangeArrowheads="1"/>
                </p:cNvSpPr>
                <p:nvPr/>
              </p:nvSpPr>
              <p:spPr bwMode="auto">
                <a:xfrm rot="1110520">
                  <a:off x="2664" y="1968"/>
                  <a:ext cx="121" cy="805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  <a:ln w="9525">
                  <a:solidFill>
                    <a:srgbClr val="FFCC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solidFill>
                      <a:srgbClr val="FF0000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1" name="Oval 30"/>
                <p:cNvSpPr>
                  <a:spLocks noChangeAspect="1" noChangeArrowheads="1"/>
                </p:cNvSpPr>
                <p:nvPr/>
              </p:nvSpPr>
              <p:spPr bwMode="auto">
                <a:xfrm rot="20489480" flipH="1">
                  <a:off x="3137" y="1967"/>
                  <a:ext cx="121" cy="805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  <a:ln w="9525">
                  <a:solidFill>
                    <a:srgbClr val="FFCC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solidFill>
                      <a:srgbClr val="FF0000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97" name="Group 31"/>
              <p:cNvGrpSpPr>
                <a:grpSpLocks noChangeAspect="1"/>
              </p:cNvGrpSpPr>
              <p:nvPr/>
            </p:nvGrpSpPr>
            <p:grpSpPr bwMode="auto">
              <a:xfrm>
                <a:off x="3386" y="3217"/>
                <a:ext cx="92" cy="239"/>
                <a:chOff x="3386" y="3217"/>
                <a:chExt cx="92" cy="239"/>
              </a:xfrm>
            </p:grpSpPr>
            <p:sp>
              <p:nvSpPr>
                <p:cNvPr id="298" name="Oval 32"/>
                <p:cNvSpPr>
                  <a:spLocks noChangeAspect="1" noChangeArrowheads="1"/>
                </p:cNvSpPr>
                <p:nvPr/>
              </p:nvSpPr>
              <p:spPr bwMode="auto">
                <a:xfrm>
                  <a:off x="3400" y="3217"/>
                  <a:ext cx="58" cy="8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9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3386" y="3310"/>
                  <a:ext cx="92" cy="14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cs typeface="Arial" panose="020B0604020202020204" pitchFamily="34" charset="0"/>
                  </a:endParaRPr>
                </a:p>
              </p:txBody>
            </p:sp>
          </p:grpSp>
        </p:grpSp>
      </p:grpSp>
      <p:cxnSp>
        <p:nvCxnSpPr>
          <p:cNvPr id="10" name="Straight Connector 9"/>
          <p:cNvCxnSpPr/>
          <p:nvPr/>
        </p:nvCxnSpPr>
        <p:spPr>
          <a:xfrm>
            <a:off x="2805398" y="3992542"/>
            <a:ext cx="16377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>
            <a:off x="2952335" y="3992542"/>
            <a:ext cx="0" cy="16377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extBox 304"/>
          <p:cNvSpPr txBox="1"/>
          <p:nvPr/>
        </p:nvSpPr>
        <p:spPr>
          <a:xfrm>
            <a:off x="148756" y="168192"/>
            <a:ext cx="5743716" cy="1012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 toán 1. </a:t>
            </a:r>
            <a:r>
              <a:rPr lang="en-US" sz="20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Ba bạn An, Bình và Cường lần lượt bơi từ A đến C, H, B như hình vẽ, biết khoảng cách từ H đến C ngắn hơn khoảng cách từ H đến B, hỏi</a:t>
            </a:r>
          </a:p>
        </p:txBody>
      </p:sp>
      <p:sp>
        <p:nvSpPr>
          <p:cNvPr id="308" name="TextBox 307"/>
          <p:cNvSpPr txBox="1"/>
          <p:nvPr/>
        </p:nvSpPr>
        <p:spPr>
          <a:xfrm>
            <a:off x="148756" y="1183855"/>
            <a:ext cx="49317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sz="20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An và Bình ai bơi gần hơn? Vì sao?</a:t>
            </a:r>
          </a:p>
          <a:p>
            <a:pPr marL="457200" indent="-457200">
              <a:buAutoNum type="alphaLcParenR"/>
            </a:pPr>
            <a:r>
              <a:rPr lang="en-US" sz="20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Bạn nào bơi gần nhất? Vì sao?</a:t>
            </a:r>
          </a:p>
          <a:p>
            <a:pPr marL="457200" indent="-457200">
              <a:buAutoNum type="alphaLcParenR"/>
            </a:pPr>
            <a:r>
              <a:rPr lang="en-US" sz="2000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Bạn nào bơi xa nhất? Vì sao?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4266" y="3160304"/>
            <a:ext cx="2473456" cy="2383158"/>
          </a:xfrm>
          <a:prstGeom prst="rect">
            <a:avLst/>
          </a:prstGeom>
        </p:spPr>
      </p:pic>
      <p:sp>
        <p:nvSpPr>
          <p:cNvPr id="310" name="TextBox 309"/>
          <p:cNvSpPr txBox="1"/>
          <p:nvPr/>
        </p:nvSpPr>
        <p:spPr>
          <a:xfrm>
            <a:off x="9819969" y="1983082"/>
            <a:ext cx="778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Giải</a:t>
            </a:r>
            <a:endParaRPr lang="en-US" sz="2000" b="1" noProof="1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8229180" y="2297807"/>
            <a:ext cx="3541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a) So sánh AC và AH.</a:t>
            </a:r>
          </a:p>
          <a:p>
            <a:r>
              <a:rPr lang="en-US" sz="20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en-US" sz="2000" noProof="1" smtClean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/>
              <p:cNvSpPr/>
              <p:nvPr/>
            </p:nvSpPr>
            <p:spPr>
              <a:xfrm>
                <a:off x="8229180" y="2578129"/>
                <a:ext cx="4229268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000" noProof="1" smtClean="0">
                    <a:solidFill>
                      <a:prstClr val="white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Ta có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ΔAHC</m:t>
                    </m:r>
                  </m:oMath>
                </a14:m>
                <a:r>
                  <a:rPr lang="en-US" sz="2000" noProof="1">
                    <a:solidFill>
                      <a:prstClr val="white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vuông tại H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AH</m:t>
                    </m:r>
                    <m:r>
                      <a:rPr lang="en-US" sz="200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00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BC</m:t>
                    </m:r>
                  </m:oMath>
                </a14:m>
                <a:r>
                  <a:rPr lang="en-US" sz="2000" noProof="1">
                    <a:solidFill>
                      <a:prstClr val="white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200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  <m:r>
                      <m:rPr>
                        <m:sty m:val="p"/>
                      </m:rPr>
                      <a:rPr lang="en-US" sz="200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</m:t>
                    </m:r>
                    <m:r>
                      <a:rPr lang="en-US" sz="2000" b="0" i="0" noProof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AH</m:t>
                    </m:r>
                  </m:oMath>
                </a14:m>
                <a:r>
                  <a:rPr lang="en-US" sz="2000" noProof="1">
                    <a:solidFill>
                      <a:prstClr val="white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 lvl="0"/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(cạnh huyền là cạnh lớn nhất</a:t>
                </a:r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2000" b="0" i="1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ì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nh</m:t>
                    </m:r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ơ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i</m:t>
                    </m:r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g</m:t>
                    </m:r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ầ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n</m:t>
                    </m:r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ơ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n</m:t>
                    </m:r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An</m:t>
                    </m:r>
                  </m:oMath>
                </a14:m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</a:t>
                </a:r>
                <a:endParaRPr lang="en-US" sz="2000" noProof="1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180" y="2578129"/>
                <a:ext cx="4229268" cy="1323439"/>
              </a:xfrm>
              <a:prstGeom prst="rect">
                <a:avLst/>
              </a:prstGeom>
              <a:blipFill rotWithShape="0">
                <a:blip r:embed="rId4"/>
                <a:stretch>
                  <a:fillRect l="-1585" t="-2765" b="-737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4" name="TextBox 313"/>
          <p:cNvSpPr txBox="1"/>
          <p:nvPr/>
        </p:nvSpPr>
        <p:spPr>
          <a:xfrm>
            <a:off x="8229180" y="3788729"/>
            <a:ext cx="42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noProof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r>
              <a:rPr lang="en-US" sz="2000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) Trong ba đoạn thẳng AC, AH, AB đoạn thẳng nào ngắn nhất</a:t>
            </a:r>
            <a:r>
              <a:rPr lang="en-US" sz="2000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? Vì sao?</a:t>
            </a:r>
            <a:endParaRPr lang="en-US" sz="2000" noProof="1" smtClean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8229180" y="4419508"/>
                <a:ext cx="3966950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000" noProof="1" smtClean="0">
                    <a:solidFill>
                      <a:prstClr val="white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Ta có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ΔAH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</m:oMath>
                </a14:m>
                <a:r>
                  <a:rPr lang="en-US" sz="2000" noProof="1">
                    <a:solidFill>
                      <a:prstClr val="white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vuông tại H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AH</m:t>
                    </m:r>
                    <m:r>
                      <a:rPr lang="en-US" sz="2000" i="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000" i="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BC</m:t>
                    </m:r>
                  </m:oMath>
                </a14:m>
                <a:r>
                  <a:rPr lang="en-US" sz="2000" noProof="1">
                    <a:solidFill>
                      <a:prstClr val="white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2000" i="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  <m:r>
                      <m:rPr>
                        <m:sty m:val="p"/>
                      </m:rPr>
                      <a:rPr lang="en-US" sz="2000" i="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AB</m:t>
                    </m:r>
                    <m:r>
                      <a:rPr lang="en-US" sz="2000" b="0" i="0" noProof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m:rPr>
                        <m:sty m:val="p"/>
                      </m:rPr>
                      <a:rPr lang="en-US" sz="2000" i="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</m:oMath>
                </a14:m>
                <a:r>
                  <a:rPr lang="en-US" sz="2000" noProof="1">
                    <a:solidFill>
                      <a:prstClr val="white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endParaRPr lang="en-US" sz="2000" noProof="1" smtClean="0">
                  <a:solidFill>
                    <a:prstClr val="white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(cạnh huyền là cạnh lớn nhất)</a:t>
                </a:r>
              </a:p>
              <a:p>
                <a:pPr lvl="0"/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</m:t>
                    </m:r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AH</m:t>
                    </m:r>
                  </m:oMath>
                </a14:m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(cmt)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AH</m:t>
                    </m:r>
                  </m:oMath>
                </a14:m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là đoạn thẳng ngắn nhất</a:t>
                </a:r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trong ba đoạn thẳng AC, AH, AB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</m:oMath>
                </a14:m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Bạn Bình bơi gần nhất.</a:t>
                </a: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180" y="4419508"/>
                <a:ext cx="3966950" cy="2246769"/>
              </a:xfrm>
              <a:prstGeom prst="rect">
                <a:avLst/>
              </a:prstGeom>
              <a:blipFill rotWithShape="0">
                <a:blip r:embed="rId5"/>
                <a:stretch>
                  <a:fillRect l="-1690" t="-1626" r="-461" b="-379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58"/>
          <p:cNvSpPr/>
          <p:nvPr/>
        </p:nvSpPr>
        <p:spPr>
          <a:xfrm>
            <a:off x="5768385" y="194830"/>
            <a:ext cx="45719" cy="65067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>
                <a:off x="5888584" y="113932"/>
                <a:ext cx="6116904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noProof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Bài toán hình học: </a:t>
                </a:r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Cho tam giác ABC có 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AH</m:t>
                    </m:r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BC</m:t>
                    </m:r>
                  </m:oMath>
                </a14:m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tại H;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HC</m:t>
                    </m:r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HB</m:t>
                    </m:r>
                  </m:oMath>
                </a14:m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</a:t>
                </a:r>
              </a:p>
              <a:p>
                <a:pPr marL="457200" indent="-457200">
                  <a:buAutoNum type="alphaLcParenR"/>
                </a:pPr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So sánh AC và AH.</a:t>
                </a:r>
              </a:p>
              <a:p>
                <a:pPr marL="457200" indent="-457200">
                  <a:buAutoNum type="alphaLcParenR"/>
                </a:pPr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Trong ba đoạn thẳng AC, AH, AB đoạn thẳng </a:t>
                </a:r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nào </a:t>
                </a:r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ngắn nhất? Vì sao?</a:t>
                </a:r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584" y="113932"/>
                <a:ext cx="6116904" cy="1631216"/>
              </a:xfrm>
              <a:prstGeom prst="rect">
                <a:avLst/>
              </a:prstGeom>
              <a:blipFill rotWithShape="0">
                <a:blip r:embed="rId6"/>
                <a:stretch>
                  <a:fillRect l="-1097" t="-2247" b="-599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888584" y="1629139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>
              <a:buFont typeface="+mj-lt"/>
              <a:buAutoNum type="alphaLcParenR" startAt="3"/>
            </a:pPr>
            <a:r>
              <a:rPr lang="en-US" sz="2000" noProof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Trong ba đoạn thẳng AC, AH, AB đoạn thẳng nào </a:t>
            </a:r>
            <a:r>
              <a:rPr lang="en-US" sz="2000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dài </a:t>
            </a:r>
            <a:r>
              <a:rPr lang="en-US" sz="2000" noProof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nhất</a:t>
            </a:r>
            <a:r>
              <a:rPr lang="en-US" sz="2000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? Vì sao?</a:t>
            </a:r>
            <a:endParaRPr lang="en-US" sz="2000" noProof="1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12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0.00105 -0.1474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-0.14745 L 0.34349 -0.154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22" y="-347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" grpId="0"/>
      <p:bldP spid="313" grpId="0"/>
      <p:bldP spid="41" grpId="0"/>
      <p:bldP spid="31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2582997" y="0"/>
            <a:ext cx="72333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QUAN HỆ GIỮA ĐƯỜNG VUÔNG GÓC VÀ ĐƯỜNG XIÊN, ĐƯỜNG XIÊN VÀ HÌNH CHIẾU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221" y="959223"/>
            <a:ext cx="98759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vi-VN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 KHÁI NIỆM ĐƯỜNG VUÔNG GÓC, ĐƯỜNG XIÊN, HÌNH CHIẾU CỦA ĐƯỜNG XIÊN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22527" y="1461048"/>
            <a:ext cx="84480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Đoạn thẳng AH gọi là </a:t>
            </a:r>
            <a:r>
              <a:rPr lang="vi-VN" sz="20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đoạn vuông góc </a:t>
            </a:r>
            <a:r>
              <a:rPr lang="vi-VN" sz="2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hay </a:t>
            </a:r>
            <a:r>
              <a:rPr lang="vi-VN" sz="20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đường vuông góc</a:t>
            </a:r>
            <a:r>
              <a:rPr lang="vi-VN" sz="2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kẻ từ A đến d</a:t>
            </a:r>
            <a:r>
              <a:rPr lang="vi-VN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vi-VN" sz="2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 H gọi là </a:t>
            </a:r>
            <a:r>
              <a:rPr lang="vi-VN" sz="20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chân của đường vuông góc </a:t>
            </a:r>
            <a:r>
              <a:rPr lang="vi-VN" sz="2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hay </a:t>
            </a:r>
            <a:r>
              <a:rPr lang="vi-VN" sz="20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hình chiếu </a:t>
            </a:r>
            <a:r>
              <a:rPr lang="vi-VN" sz="2000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của điểm </a:t>
            </a:r>
            <a:r>
              <a:rPr lang="vi-VN" sz="2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 trên d</a:t>
            </a:r>
            <a:r>
              <a:rPr lang="vi-VN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vi-VN" sz="2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Đoạn thẳng </a:t>
            </a:r>
            <a:r>
              <a:rPr lang="vi-VN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AB gọi là </a:t>
            </a:r>
            <a:r>
              <a:rPr lang="vi-VN" sz="20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</a:t>
            </a:r>
            <a:r>
              <a:rPr lang="vi-VN" sz="2000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ường </a:t>
            </a:r>
            <a:r>
              <a:rPr lang="vi-VN" sz="20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xiên </a:t>
            </a:r>
            <a:r>
              <a:rPr lang="vi-VN" sz="2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kẻ từ A đến </a:t>
            </a:r>
            <a:r>
              <a:rPr lang="vi-VN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d.</a:t>
            </a:r>
          </a:p>
          <a:p>
            <a:pPr>
              <a:lnSpc>
                <a:spcPct val="150000"/>
              </a:lnSpc>
            </a:pPr>
            <a:r>
              <a:rPr lang="vi-VN" sz="2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Đoạn thẳng HB gọi là </a:t>
            </a:r>
            <a:r>
              <a:rPr lang="vi-VN" sz="20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hình chiếu của đường xiên </a:t>
            </a:r>
            <a:r>
              <a:rPr lang="vi-VN" sz="20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AB trên </a:t>
            </a:r>
            <a:r>
              <a:rPr lang="vi-VN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d.</a:t>
            </a:r>
            <a:endParaRPr lang="vi-VN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vi-VN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vi-VN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vi-VN" sz="20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" name="AutoShape 3"/>
          <p:cNvSpPr>
            <a:spLocks noChangeAspect="1" noChangeArrowheads="1" noTextEdit="1"/>
          </p:cNvSpPr>
          <p:nvPr/>
        </p:nvSpPr>
        <p:spPr bwMode="auto">
          <a:xfrm>
            <a:off x="914226" y="1475765"/>
            <a:ext cx="2335213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4" name="Freeform 5"/>
          <p:cNvSpPr>
            <a:spLocks/>
          </p:cNvSpPr>
          <p:nvPr/>
        </p:nvSpPr>
        <p:spPr bwMode="auto">
          <a:xfrm>
            <a:off x="1488901" y="2918803"/>
            <a:ext cx="150813" cy="152400"/>
          </a:xfrm>
          <a:custGeom>
            <a:avLst/>
            <a:gdLst>
              <a:gd name="T0" fmla="*/ 0 w 95"/>
              <a:gd name="T1" fmla="*/ 0 h 96"/>
              <a:gd name="T2" fmla="*/ 95 w 95"/>
              <a:gd name="T3" fmla="*/ 1 h 96"/>
              <a:gd name="T4" fmla="*/ 94 w 95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" h="96">
                <a:moveTo>
                  <a:pt x="0" y="0"/>
                </a:moveTo>
                <a:lnTo>
                  <a:pt x="95" y="1"/>
                </a:lnTo>
                <a:lnTo>
                  <a:pt x="94" y="96"/>
                </a:lnTo>
              </a:path>
            </a:pathLst>
          </a:custGeom>
          <a:noFill/>
          <a:ln w="20638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15" name="Group 8"/>
          <p:cNvGrpSpPr>
            <a:grpSpLocks/>
          </p:cNvGrpSpPr>
          <p:nvPr/>
        </p:nvGrpSpPr>
        <p:grpSpPr bwMode="auto">
          <a:xfrm>
            <a:off x="985664" y="2837840"/>
            <a:ext cx="2244725" cy="255588"/>
            <a:chOff x="531" y="1840"/>
            <a:chExt cx="1414" cy="161"/>
          </a:xfrm>
        </p:grpSpPr>
        <p:sp>
          <p:nvSpPr>
            <p:cNvPr id="30" name="Line 6"/>
            <p:cNvSpPr>
              <a:spLocks noChangeShapeType="1"/>
            </p:cNvSpPr>
            <p:nvPr/>
          </p:nvSpPr>
          <p:spPr bwMode="auto">
            <a:xfrm>
              <a:off x="531" y="1983"/>
              <a:ext cx="1350" cy="14"/>
            </a:xfrm>
            <a:prstGeom prst="line">
              <a:avLst/>
            </a:prstGeom>
            <a:noFill/>
            <a:ln w="2063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1836" y="1840"/>
              <a:ext cx="10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5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1500014" y="1790090"/>
            <a:ext cx="1023938" cy="1290638"/>
          </a:xfrm>
          <a:prstGeom prst="line">
            <a:avLst/>
          </a:prstGeom>
          <a:noFill/>
          <a:ln w="20638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 flipH="1">
            <a:off x="1487314" y="1790090"/>
            <a:ext cx="12700" cy="1279525"/>
          </a:xfrm>
          <a:prstGeom prst="line">
            <a:avLst/>
          </a:prstGeom>
          <a:noFill/>
          <a:ln w="20638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18" name="Group 14"/>
          <p:cNvGrpSpPr>
            <a:grpSpLocks/>
          </p:cNvGrpSpPr>
          <p:nvPr/>
        </p:nvGrpSpPr>
        <p:grpSpPr bwMode="auto">
          <a:xfrm>
            <a:off x="1307926" y="3041040"/>
            <a:ext cx="227013" cy="322263"/>
            <a:chOff x="734" y="1968"/>
            <a:chExt cx="143" cy="203"/>
          </a:xfrm>
        </p:grpSpPr>
        <p:sp>
          <p:nvSpPr>
            <p:cNvPr id="27" name="Oval 11"/>
            <p:cNvSpPr>
              <a:spLocks noChangeArrowheads="1"/>
            </p:cNvSpPr>
            <p:nvPr/>
          </p:nvSpPr>
          <p:spPr bwMode="auto">
            <a:xfrm>
              <a:off x="829" y="1968"/>
              <a:ext cx="36" cy="36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8" name="Oval 12"/>
            <p:cNvSpPr>
              <a:spLocks noChangeArrowheads="1"/>
            </p:cNvSpPr>
            <p:nvPr/>
          </p:nvSpPr>
          <p:spPr bwMode="auto">
            <a:xfrm>
              <a:off x="829" y="1968"/>
              <a:ext cx="36" cy="36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9" name="Rectangle 13"/>
            <p:cNvSpPr>
              <a:spLocks noChangeArrowheads="1"/>
            </p:cNvSpPr>
            <p:nvPr/>
          </p:nvSpPr>
          <p:spPr bwMode="auto">
            <a:xfrm>
              <a:off x="734" y="2010"/>
              <a:ext cx="143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5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H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336501" y="1547203"/>
            <a:ext cx="206375" cy="269875"/>
            <a:chOff x="752" y="1027"/>
            <a:chExt cx="130" cy="170"/>
          </a:xfrm>
        </p:grpSpPr>
        <p:sp>
          <p:nvSpPr>
            <p:cNvPr id="24" name="Oval 15"/>
            <p:cNvSpPr>
              <a:spLocks noChangeArrowheads="1"/>
            </p:cNvSpPr>
            <p:nvPr/>
          </p:nvSpPr>
          <p:spPr bwMode="auto">
            <a:xfrm>
              <a:off x="837" y="1162"/>
              <a:ext cx="36" cy="3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5" name="Oval 16"/>
            <p:cNvSpPr>
              <a:spLocks noChangeArrowheads="1"/>
            </p:cNvSpPr>
            <p:nvPr/>
          </p:nvSpPr>
          <p:spPr bwMode="auto">
            <a:xfrm>
              <a:off x="837" y="1162"/>
              <a:ext cx="36" cy="35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6" name="Rectangle 17"/>
            <p:cNvSpPr>
              <a:spLocks noChangeArrowheads="1"/>
            </p:cNvSpPr>
            <p:nvPr/>
          </p:nvSpPr>
          <p:spPr bwMode="auto">
            <a:xfrm>
              <a:off x="752" y="1027"/>
              <a:ext cx="13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5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0" name="Group 22"/>
          <p:cNvGrpSpPr>
            <a:grpSpLocks/>
          </p:cNvGrpSpPr>
          <p:nvPr/>
        </p:nvGrpSpPr>
        <p:grpSpPr bwMode="auto">
          <a:xfrm>
            <a:off x="2492201" y="3052153"/>
            <a:ext cx="206375" cy="319088"/>
            <a:chOff x="1480" y="1975"/>
            <a:chExt cx="130" cy="201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482" y="1975"/>
              <a:ext cx="36" cy="36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1482" y="1975"/>
              <a:ext cx="36" cy="36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480" y="2015"/>
              <a:ext cx="13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5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11799" y="3471253"/>
            <a:ext cx="37251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 toán 2: </a:t>
            </a:r>
            <a:r>
              <a:rPr lang="vi-VN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 điểm A không thuộc đường thẳng d.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vi-VN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Hãy dùng êke để vẽ và tìm hình chiếu của điểm A trên d.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vi-VN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Vẽ một đường xiên từ  A đến d, tìm hình chiếu của đường xiên này trên d.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77278" y="3180653"/>
            <a:ext cx="7681422" cy="496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0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Giải</a:t>
            </a:r>
            <a:endParaRPr lang="vi-VN" sz="2000" b="1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5" name="AutoShape 34"/>
          <p:cNvSpPr>
            <a:spLocks noChangeAspect="1" noChangeArrowheads="1" noTextEdit="1"/>
          </p:cNvSpPr>
          <p:nvPr/>
        </p:nvSpPr>
        <p:spPr bwMode="auto">
          <a:xfrm>
            <a:off x="4277115" y="4204564"/>
            <a:ext cx="331470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6" name="Freeform 36"/>
          <p:cNvSpPr>
            <a:spLocks/>
          </p:cNvSpPr>
          <p:nvPr/>
        </p:nvSpPr>
        <p:spPr bwMode="auto">
          <a:xfrm>
            <a:off x="5577278" y="5760314"/>
            <a:ext cx="163513" cy="161925"/>
          </a:xfrm>
          <a:custGeom>
            <a:avLst/>
            <a:gdLst>
              <a:gd name="T0" fmla="*/ 0 w 103"/>
              <a:gd name="T1" fmla="*/ 102 h 102"/>
              <a:gd name="T2" fmla="*/ 1 w 103"/>
              <a:gd name="T3" fmla="*/ 0 h 102"/>
              <a:gd name="T4" fmla="*/ 103 w 103"/>
              <a:gd name="T5" fmla="*/ 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3" h="102">
                <a:moveTo>
                  <a:pt x="0" y="102"/>
                </a:moveTo>
                <a:lnTo>
                  <a:pt x="1" y="0"/>
                </a:lnTo>
                <a:lnTo>
                  <a:pt x="103" y="0"/>
                </a:lnTo>
              </a:path>
            </a:pathLst>
          </a:custGeom>
          <a:noFill/>
          <a:ln w="2222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67" name="Group 39"/>
          <p:cNvGrpSpPr>
            <a:grpSpLocks/>
          </p:cNvGrpSpPr>
          <p:nvPr/>
        </p:nvGrpSpPr>
        <p:grpSpPr bwMode="auto">
          <a:xfrm>
            <a:off x="4353315" y="5663477"/>
            <a:ext cx="3217863" cy="273050"/>
            <a:chOff x="2920" y="3396"/>
            <a:chExt cx="2027" cy="172"/>
          </a:xfrm>
        </p:grpSpPr>
        <p:sp>
          <p:nvSpPr>
            <p:cNvPr id="93" name="Line 37"/>
            <p:cNvSpPr>
              <a:spLocks noChangeShapeType="1"/>
            </p:cNvSpPr>
            <p:nvPr/>
          </p:nvSpPr>
          <p:spPr bwMode="auto">
            <a:xfrm>
              <a:off x="2920" y="3555"/>
              <a:ext cx="1977" cy="9"/>
            </a:xfrm>
            <a:prstGeom prst="line">
              <a:avLst/>
            </a:prstGeom>
            <a:noFill/>
            <a:ln w="222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94" name="Rectangle 38"/>
            <p:cNvSpPr>
              <a:spLocks noChangeArrowheads="1"/>
            </p:cNvSpPr>
            <p:nvPr/>
          </p:nvSpPr>
          <p:spPr bwMode="auto">
            <a:xfrm>
              <a:off x="4830" y="3396"/>
              <a:ext cx="11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8" name="Line 40"/>
          <p:cNvSpPr>
            <a:spLocks noChangeShapeType="1"/>
          </p:cNvSpPr>
          <p:nvPr/>
        </p:nvSpPr>
        <p:spPr bwMode="auto">
          <a:xfrm flipH="1">
            <a:off x="4886715" y="4541114"/>
            <a:ext cx="860425" cy="1376363"/>
          </a:xfrm>
          <a:prstGeom prst="line">
            <a:avLst/>
          </a:prstGeom>
          <a:noFill/>
          <a:ln w="2222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9" name="Line 41"/>
          <p:cNvSpPr>
            <a:spLocks noChangeShapeType="1"/>
          </p:cNvSpPr>
          <p:nvPr/>
        </p:nvSpPr>
        <p:spPr bwMode="auto">
          <a:xfrm flipH="1">
            <a:off x="5740790" y="4541114"/>
            <a:ext cx="6350" cy="1381125"/>
          </a:xfrm>
          <a:prstGeom prst="line">
            <a:avLst/>
          </a:prstGeom>
          <a:noFill/>
          <a:ln w="2222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70" name="Line 42"/>
          <p:cNvSpPr>
            <a:spLocks noChangeShapeType="1"/>
          </p:cNvSpPr>
          <p:nvPr/>
        </p:nvSpPr>
        <p:spPr bwMode="auto">
          <a:xfrm>
            <a:off x="5747140" y="4541114"/>
            <a:ext cx="1009650" cy="1385888"/>
          </a:xfrm>
          <a:prstGeom prst="line">
            <a:avLst/>
          </a:prstGeom>
          <a:noFill/>
          <a:ln w="2222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71" name="Line 43"/>
          <p:cNvSpPr>
            <a:spLocks noChangeShapeType="1"/>
          </p:cNvSpPr>
          <p:nvPr/>
        </p:nvSpPr>
        <p:spPr bwMode="auto">
          <a:xfrm>
            <a:off x="5747140" y="4541114"/>
            <a:ext cx="520700" cy="1384300"/>
          </a:xfrm>
          <a:prstGeom prst="line">
            <a:avLst/>
          </a:prstGeom>
          <a:noFill/>
          <a:ln w="2222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72" name="Rectangle 44"/>
          <p:cNvSpPr>
            <a:spLocks noChangeArrowheads="1"/>
          </p:cNvSpPr>
          <p:nvPr/>
        </p:nvSpPr>
        <p:spPr bwMode="auto">
          <a:xfrm>
            <a:off x="5518540" y="6274664"/>
            <a:ext cx="5995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Hình 2</a:t>
            </a:r>
            <a:endParaRPr kumimoji="0" lang="vi-V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3" name="Group 48"/>
          <p:cNvGrpSpPr>
            <a:grpSpLocks/>
          </p:cNvGrpSpPr>
          <p:nvPr/>
        </p:nvGrpSpPr>
        <p:grpSpPr bwMode="auto">
          <a:xfrm>
            <a:off x="5548703" y="5892077"/>
            <a:ext cx="242888" cy="342900"/>
            <a:chOff x="3673" y="3540"/>
            <a:chExt cx="153" cy="216"/>
          </a:xfrm>
        </p:grpSpPr>
        <p:sp>
          <p:nvSpPr>
            <p:cNvPr id="90" name="Oval 45"/>
            <p:cNvSpPr>
              <a:spLocks noChangeArrowheads="1"/>
            </p:cNvSpPr>
            <p:nvPr/>
          </p:nvSpPr>
          <p:spPr bwMode="auto">
            <a:xfrm>
              <a:off x="3774" y="3540"/>
              <a:ext cx="39" cy="3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91" name="Oval 46"/>
            <p:cNvSpPr>
              <a:spLocks noChangeArrowheads="1"/>
            </p:cNvSpPr>
            <p:nvPr/>
          </p:nvSpPr>
          <p:spPr bwMode="auto">
            <a:xfrm>
              <a:off x="3774" y="3540"/>
              <a:ext cx="39" cy="38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92" name="Rectangle 47"/>
            <p:cNvSpPr>
              <a:spLocks noChangeArrowheads="1"/>
            </p:cNvSpPr>
            <p:nvPr/>
          </p:nvSpPr>
          <p:spPr bwMode="auto">
            <a:xfrm>
              <a:off x="3673" y="3584"/>
              <a:ext cx="15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H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4" name="Group 52"/>
          <p:cNvGrpSpPr>
            <a:grpSpLocks/>
          </p:cNvGrpSpPr>
          <p:nvPr/>
        </p:nvGrpSpPr>
        <p:grpSpPr bwMode="auto">
          <a:xfrm>
            <a:off x="5570928" y="4282352"/>
            <a:ext cx="217488" cy="288925"/>
            <a:chOff x="3687" y="2526"/>
            <a:chExt cx="137" cy="182"/>
          </a:xfrm>
        </p:grpSpPr>
        <p:sp>
          <p:nvSpPr>
            <p:cNvPr id="87" name="Oval 49"/>
            <p:cNvSpPr>
              <a:spLocks noChangeArrowheads="1"/>
            </p:cNvSpPr>
            <p:nvPr/>
          </p:nvSpPr>
          <p:spPr bwMode="auto">
            <a:xfrm>
              <a:off x="3779" y="2669"/>
              <a:ext cx="38" cy="3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88" name="Oval 50"/>
            <p:cNvSpPr>
              <a:spLocks noChangeArrowheads="1"/>
            </p:cNvSpPr>
            <p:nvPr/>
          </p:nvSpPr>
          <p:spPr bwMode="auto">
            <a:xfrm>
              <a:off x="3779" y="2669"/>
              <a:ext cx="38" cy="39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89" name="Rectangle 51"/>
            <p:cNvSpPr>
              <a:spLocks noChangeArrowheads="1"/>
            </p:cNvSpPr>
            <p:nvPr/>
          </p:nvSpPr>
          <p:spPr bwMode="auto">
            <a:xfrm>
              <a:off x="3687" y="2526"/>
              <a:ext cx="13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5" name="Group 56"/>
          <p:cNvGrpSpPr>
            <a:grpSpLocks/>
          </p:cNvGrpSpPr>
          <p:nvPr/>
        </p:nvGrpSpPr>
        <p:grpSpPr bwMode="auto">
          <a:xfrm>
            <a:off x="4805753" y="5887314"/>
            <a:ext cx="217488" cy="339725"/>
            <a:chOff x="3205" y="3537"/>
            <a:chExt cx="137" cy="214"/>
          </a:xfrm>
        </p:grpSpPr>
        <p:sp>
          <p:nvSpPr>
            <p:cNvPr id="84" name="Oval 53"/>
            <p:cNvSpPr>
              <a:spLocks noChangeArrowheads="1"/>
            </p:cNvSpPr>
            <p:nvPr/>
          </p:nvSpPr>
          <p:spPr bwMode="auto">
            <a:xfrm>
              <a:off x="3236" y="3537"/>
              <a:ext cx="39" cy="3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85" name="Oval 54"/>
            <p:cNvSpPr>
              <a:spLocks noChangeArrowheads="1"/>
            </p:cNvSpPr>
            <p:nvPr/>
          </p:nvSpPr>
          <p:spPr bwMode="auto">
            <a:xfrm>
              <a:off x="3236" y="3537"/>
              <a:ext cx="39" cy="39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86" name="Rectangle 55"/>
            <p:cNvSpPr>
              <a:spLocks noChangeArrowheads="1"/>
            </p:cNvSpPr>
            <p:nvPr/>
          </p:nvSpPr>
          <p:spPr bwMode="auto">
            <a:xfrm>
              <a:off x="3205" y="3579"/>
              <a:ext cx="13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6" name="Group 60"/>
          <p:cNvGrpSpPr>
            <a:grpSpLocks/>
          </p:cNvGrpSpPr>
          <p:nvPr/>
        </p:nvGrpSpPr>
        <p:grpSpPr bwMode="auto">
          <a:xfrm>
            <a:off x="6712340" y="5880964"/>
            <a:ext cx="261938" cy="361950"/>
            <a:chOff x="4406" y="3533"/>
            <a:chExt cx="165" cy="228"/>
          </a:xfrm>
        </p:grpSpPr>
        <p:sp>
          <p:nvSpPr>
            <p:cNvPr id="81" name="Oval 57"/>
            <p:cNvSpPr>
              <a:spLocks noChangeArrowheads="1"/>
            </p:cNvSpPr>
            <p:nvPr/>
          </p:nvSpPr>
          <p:spPr bwMode="auto">
            <a:xfrm>
              <a:off x="4406" y="3533"/>
              <a:ext cx="57" cy="5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82" name="Oval 58"/>
            <p:cNvSpPr>
              <a:spLocks noChangeArrowheads="1"/>
            </p:cNvSpPr>
            <p:nvPr/>
          </p:nvSpPr>
          <p:spPr bwMode="auto">
            <a:xfrm>
              <a:off x="4406" y="3533"/>
              <a:ext cx="57" cy="58"/>
            </a:xfrm>
            <a:prstGeom prst="ellips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83" name="Rectangle 59"/>
            <p:cNvSpPr>
              <a:spLocks noChangeArrowheads="1"/>
            </p:cNvSpPr>
            <p:nvPr/>
          </p:nvSpPr>
          <p:spPr bwMode="auto">
            <a:xfrm>
              <a:off x="4434" y="3589"/>
              <a:ext cx="13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7" name="Group 64"/>
          <p:cNvGrpSpPr>
            <a:grpSpLocks/>
          </p:cNvGrpSpPr>
          <p:nvPr/>
        </p:nvGrpSpPr>
        <p:grpSpPr bwMode="auto">
          <a:xfrm>
            <a:off x="6183703" y="5879377"/>
            <a:ext cx="217488" cy="355600"/>
            <a:chOff x="4073" y="3532"/>
            <a:chExt cx="137" cy="224"/>
          </a:xfrm>
        </p:grpSpPr>
        <p:sp>
          <p:nvSpPr>
            <p:cNvPr id="78" name="Oval 61"/>
            <p:cNvSpPr>
              <a:spLocks noChangeArrowheads="1"/>
            </p:cNvSpPr>
            <p:nvPr/>
          </p:nvSpPr>
          <p:spPr bwMode="auto">
            <a:xfrm>
              <a:off x="4097" y="3532"/>
              <a:ext cx="58" cy="5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79" name="Oval 62"/>
            <p:cNvSpPr>
              <a:spLocks noChangeArrowheads="1"/>
            </p:cNvSpPr>
            <p:nvPr/>
          </p:nvSpPr>
          <p:spPr bwMode="auto">
            <a:xfrm>
              <a:off x="4097" y="3532"/>
              <a:ext cx="58" cy="58"/>
            </a:xfrm>
            <a:prstGeom prst="ellips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80" name="Rectangle 63"/>
            <p:cNvSpPr>
              <a:spLocks noChangeArrowheads="1"/>
            </p:cNvSpPr>
            <p:nvPr/>
          </p:nvSpPr>
          <p:spPr bwMode="auto">
            <a:xfrm>
              <a:off x="4073" y="3584"/>
              <a:ext cx="13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Times New Roman" panose="02020603050405020304" pitchFamily="18" charset="0"/>
                </a:rPr>
                <a:t>E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95" name="Rectangle 44"/>
          <p:cNvSpPr>
            <a:spLocks noChangeArrowheads="1"/>
          </p:cNvSpPr>
          <p:nvPr/>
        </p:nvSpPr>
        <p:spPr bwMode="auto">
          <a:xfrm>
            <a:off x="1736421" y="3256930"/>
            <a:ext cx="5995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Hình 1</a:t>
            </a:r>
            <a:endParaRPr kumimoji="0" lang="vi-V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9" name="Picture 9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04" b="97778" l="14063" r="9668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808601" flipV="1">
            <a:off x="4569108" y="4407481"/>
            <a:ext cx="1587036" cy="836914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14688" y1="31395" x2="17344" y2="24651"/>
                      </a14:backgroundRemoval>
                    </a14:imgEffect>
                  </a14:imgLayer>
                </a14:imgProps>
              </a:ext>
            </a:extLst>
          </a:blip>
          <a:srcRect l="7227" t="6242" r="77999" b="60002"/>
          <a:stretch/>
        </p:blipFill>
        <p:spPr>
          <a:xfrm flipH="1">
            <a:off x="6736489" y="3380041"/>
            <a:ext cx="1897980" cy="2913805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7622864" y="3596033"/>
            <a:ext cx="4894731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19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 là hình chiếu của A trên d.</a:t>
            </a:r>
          </a:p>
          <a:p>
            <a:pPr>
              <a:lnSpc>
                <a:spcPct val="150000"/>
              </a:lnSpc>
            </a:pPr>
            <a:r>
              <a:rPr lang="vi-VN" sz="19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AC là đường xiên kẻ từ A đến d.</a:t>
            </a:r>
          </a:p>
          <a:p>
            <a:pPr>
              <a:lnSpc>
                <a:spcPct val="150000"/>
              </a:lnSpc>
            </a:pPr>
            <a:r>
              <a:rPr lang="vi-VN" sz="19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HC là hình chiếu của đường xiên AC trên d.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591815" y="3610281"/>
            <a:ext cx="4573198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1900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Nhận xét: </a:t>
            </a:r>
            <a:r>
              <a:rPr lang="vi-VN" sz="19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Từ một điểm A nằm ngoài đường thẳng d: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vi-VN" sz="19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kẻ được </a:t>
            </a:r>
            <a:r>
              <a:rPr lang="vi-VN" sz="1900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duy nhất </a:t>
            </a:r>
            <a:r>
              <a:rPr lang="vi-VN" sz="19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một đường vuông góc;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vi-VN" sz="19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kẻ được </a:t>
            </a:r>
            <a:r>
              <a:rPr lang="vi-VN" sz="1900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vô số </a:t>
            </a:r>
            <a:r>
              <a:rPr lang="vi-VN" sz="19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đường xiên.</a:t>
            </a:r>
            <a:endParaRPr lang="vi-VN" sz="1900" dirty="0" smtClean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flipH="1">
            <a:off x="1480964" y="1775009"/>
            <a:ext cx="12700" cy="1279525"/>
          </a:xfrm>
          <a:prstGeom prst="line">
            <a:avLst/>
          </a:prstGeom>
          <a:noFill/>
          <a:ln w="38100" cap="flat">
            <a:solidFill>
              <a:srgbClr val="00B0F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7" name="Line 9"/>
          <p:cNvSpPr>
            <a:spLocks noChangeShapeType="1"/>
          </p:cNvSpPr>
          <p:nvPr/>
        </p:nvSpPr>
        <p:spPr bwMode="auto">
          <a:xfrm>
            <a:off x="1500014" y="1772627"/>
            <a:ext cx="1023938" cy="1290638"/>
          </a:xfrm>
          <a:prstGeom prst="line">
            <a:avLst/>
          </a:prstGeom>
          <a:noFill/>
          <a:ln w="38100" cap="flat">
            <a:solidFill>
              <a:srgbClr val="00B0F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8" name="Line 9"/>
          <p:cNvSpPr>
            <a:spLocks noChangeShapeType="1"/>
          </p:cNvSpPr>
          <p:nvPr/>
        </p:nvSpPr>
        <p:spPr bwMode="auto">
          <a:xfrm>
            <a:off x="1478915" y="3067533"/>
            <a:ext cx="998537" cy="22223"/>
          </a:xfrm>
          <a:prstGeom prst="line">
            <a:avLst/>
          </a:prstGeom>
          <a:noFill/>
          <a:ln w="38100" cap="flat">
            <a:solidFill>
              <a:srgbClr val="00B0F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cxnSp>
        <p:nvCxnSpPr>
          <p:cNvPr id="4" name="Straight Connector 3"/>
          <p:cNvCxnSpPr/>
          <p:nvPr/>
        </p:nvCxnSpPr>
        <p:spPr>
          <a:xfrm>
            <a:off x="8444753" y="1936376"/>
            <a:ext cx="712694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221803" y="2837840"/>
            <a:ext cx="712694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7858585" y="3320410"/>
            <a:ext cx="712694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895621" y="1920914"/>
            <a:ext cx="1241155" cy="15463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899290" y="2832564"/>
            <a:ext cx="1237486" cy="896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895621" y="3326122"/>
            <a:ext cx="1216008" cy="104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942652" y="580000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vi-VN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</a:t>
            </a:r>
            <a:r>
              <a:rPr lang="vi-VN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 </a:t>
            </a:r>
            <a:r>
              <a:rPr lang="vi-VN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 đường xiên kẻ từ A đến </a:t>
            </a:r>
            <a:r>
              <a:rPr lang="vi-VN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d.</a:t>
            </a:r>
            <a:endParaRPr lang="vi-VN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vi-VN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AE </a:t>
            </a:r>
            <a:r>
              <a:rPr lang="vi-VN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 đường xiên kẻ từ A đến d.</a:t>
            </a:r>
          </a:p>
        </p:txBody>
      </p:sp>
      <p:sp>
        <p:nvSpPr>
          <p:cNvPr id="11" name="Cloud Callout 10"/>
          <p:cNvSpPr/>
          <p:nvPr/>
        </p:nvSpPr>
        <p:spPr>
          <a:xfrm>
            <a:off x="4857224" y="2764840"/>
            <a:ext cx="4447733" cy="1525449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Hãy so sánh độ dài đường vuông góc AH với các đường xiên AC, AE, AB?</a:t>
            </a:r>
            <a:endParaRPr lang="vi-VN" b="1" dirty="0">
              <a:solidFill>
                <a:schemeClr val="accent6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47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07407E-6 L -0.10052 -0.00277 " pathEditMode="relative" rAng="0" ptsTypes="AA">
                                      <p:cBhvr>
                                        <p:cTn id="147" dur="3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6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7037E-6 L -3.75E-6 0.20093 " pathEditMode="relative" rAng="0" ptsTypes="AA">
                                      <p:cBhvr>
                                        <p:cTn id="155" dur="3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46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500"/>
                            </p:stCondLst>
                            <p:childTnLst>
                              <p:par>
                                <p:cTn id="1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000"/>
                            </p:stCondLst>
                            <p:childTnLst>
                              <p:par>
                                <p:cTn id="1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00"/>
                            </p:stCondLst>
                            <p:childTnLst>
                              <p:par>
                                <p:cTn id="2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34" grpId="0"/>
      <p:bldP spid="66" grpId="0" animBg="1"/>
      <p:bldP spid="68" grpId="0" animBg="1"/>
      <p:bldP spid="69" grpId="0" animBg="1"/>
      <p:bldP spid="70" grpId="0" animBg="1"/>
      <p:bldP spid="71" grpId="0" animBg="1"/>
      <p:bldP spid="72" grpId="0"/>
      <p:bldP spid="95" grpId="0"/>
      <p:bldP spid="104" grpId="0" uiExpand="1" build="allAtOnce"/>
      <p:bldP spid="64" grpId="0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72277" y="101017"/>
            <a:ext cx="115348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II. QUAN HỆ GIỮA ĐƯỜNG VUÔNG GÓC VÀ ĐƯỜNG XIÊN</a:t>
            </a:r>
            <a:endParaRPr lang="en-US" sz="2200" noProof="1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993" y="531904"/>
            <a:ext cx="113110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1) Định lý 1: </a:t>
            </a:r>
            <a:r>
              <a:rPr lang="vi-VN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(SGK - trang 58) Trong các đường xiên và đường vuông góc kẻ từ một điểm ở ngoài một đường thẳng đến đường thẳng đó, </a:t>
            </a:r>
            <a:r>
              <a:rPr lang="vi-VN" sz="2000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đường vuông góc </a:t>
            </a:r>
            <a:r>
              <a:rPr lang="vi-VN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 </a:t>
            </a:r>
            <a:r>
              <a:rPr lang="vi-VN" sz="2000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đường ngắn nhất</a:t>
            </a:r>
            <a:r>
              <a:rPr lang="vi-VN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7832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72277" y="101017"/>
            <a:ext cx="115348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II. QUAN HỆ GIỮA ĐƯỜNG VUÔNG GÓC VÀ ĐƯỜNG XIÊN</a:t>
            </a:r>
            <a:endParaRPr lang="en-US" sz="2200" noProof="1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flipH="1">
            <a:off x="3931240" y="692727"/>
            <a:ext cx="45719" cy="60267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Rectangle 3"/>
          <p:cNvSpPr/>
          <p:nvPr/>
        </p:nvSpPr>
        <p:spPr>
          <a:xfrm flipH="1">
            <a:off x="8198439" y="692728"/>
            <a:ext cx="45719" cy="60267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TextBox 4"/>
          <p:cNvSpPr txBox="1"/>
          <p:nvPr/>
        </p:nvSpPr>
        <p:spPr>
          <a:xfrm>
            <a:off x="395993" y="531904"/>
            <a:ext cx="3400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1) Định lý 1: </a:t>
            </a:r>
            <a:r>
              <a:rPr lang="vi-VN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(SGK - trang 58)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5070553"/>
                  </p:ext>
                </p:extLst>
              </p:nvPr>
            </p:nvGraphicFramePr>
            <p:xfrm>
              <a:off x="381839" y="3146801"/>
              <a:ext cx="3067643" cy="13900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75512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2492131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10192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GT</a:t>
                          </a:r>
                          <a:endParaRPr lang="en-US" sz="1800" i="0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vi-VN" sz="1800" b="0" i="0" noProof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</m:t>
                                </m:r>
                                <m:r>
                                  <a:rPr lang="vi-VN" sz="1800" b="0" i="0" noProof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∉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1800" b="0" i="0" noProof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d</m:t>
                                </m:r>
                              </m:oMath>
                            </m:oMathPara>
                          </a14:m>
                          <a:endParaRPr lang="vi-VN" sz="1800" b="0" i="0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algn="l"/>
                          <a:r>
                            <a:rPr lang="vi-VN" sz="1800" b="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AH</a:t>
                          </a:r>
                          <a:r>
                            <a:rPr lang="vi-VN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là đường vuông góc</a:t>
                          </a:r>
                        </a:p>
                        <a:p>
                          <a:pPr algn="l"/>
                          <a:r>
                            <a:rPr lang="vi-VN" sz="1800" b="0" i="0" baseline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AB là đường xiên</a:t>
                          </a:r>
                          <a:endParaRPr lang="en-US" sz="1800" b="0" i="0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KL</a:t>
                          </a:r>
                          <a:endParaRPr lang="en-US" sz="1800" b="1" i="0" noProof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vi-VN" sz="1800" b="0" i="0" noProof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AH</m:t>
                                </m:r>
                                <m:r>
                                  <a:rPr lang="vi-VN" sz="1800" b="0" i="0" noProof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1800" b="0" i="0" noProof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AB</m:t>
                                </m:r>
                              </m:oMath>
                            </m:oMathPara>
                          </a14:m>
                          <a:endParaRPr lang="en-US" sz="1800" i="0" noProof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5070553"/>
                  </p:ext>
                </p:extLst>
              </p:nvPr>
            </p:nvGraphicFramePr>
            <p:xfrm>
              <a:off x="381839" y="3146801"/>
              <a:ext cx="3067643" cy="13900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75512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2492131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10192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i="0" noProof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GT</a:t>
                          </a:r>
                          <a:endParaRPr lang="en-US" sz="1800" i="0" noProof="1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3227" r="-244" b="-446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KL</a:t>
                          </a:r>
                          <a:endParaRPr lang="en-US" sz="1800" b="1" i="0" noProof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vi-VN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3227" t="-275410" r="-244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Freeform 5"/>
          <p:cNvSpPr>
            <a:spLocks/>
          </p:cNvSpPr>
          <p:nvPr/>
        </p:nvSpPr>
        <p:spPr bwMode="auto">
          <a:xfrm>
            <a:off x="1474748" y="2618325"/>
            <a:ext cx="150813" cy="152400"/>
          </a:xfrm>
          <a:custGeom>
            <a:avLst/>
            <a:gdLst>
              <a:gd name="T0" fmla="*/ 0 w 95"/>
              <a:gd name="T1" fmla="*/ 0 h 96"/>
              <a:gd name="T2" fmla="*/ 95 w 95"/>
              <a:gd name="T3" fmla="*/ 1 h 96"/>
              <a:gd name="T4" fmla="*/ 94 w 95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" h="96">
                <a:moveTo>
                  <a:pt x="0" y="0"/>
                </a:moveTo>
                <a:lnTo>
                  <a:pt x="95" y="1"/>
                </a:lnTo>
                <a:lnTo>
                  <a:pt x="94" y="96"/>
                </a:lnTo>
              </a:path>
            </a:pathLst>
          </a:custGeom>
          <a:noFill/>
          <a:ln w="20638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971511" y="2537362"/>
            <a:ext cx="2244725" cy="255588"/>
            <a:chOff x="531" y="1840"/>
            <a:chExt cx="1414" cy="161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531" y="1983"/>
              <a:ext cx="1350" cy="14"/>
            </a:xfrm>
            <a:prstGeom prst="line">
              <a:avLst/>
            </a:prstGeom>
            <a:noFill/>
            <a:ln w="2063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836" y="1840"/>
              <a:ext cx="10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5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485861" y="1489612"/>
            <a:ext cx="1023938" cy="1290638"/>
          </a:xfrm>
          <a:prstGeom prst="line">
            <a:avLst/>
          </a:prstGeom>
          <a:noFill/>
          <a:ln w="20638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1473161" y="1489612"/>
            <a:ext cx="12700" cy="1279525"/>
          </a:xfrm>
          <a:prstGeom prst="line">
            <a:avLst/>
          </a:prstGeom>
          <a:noFill/>
          <a:ln w="20638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1293773" y="2740562"/>
            <a:ext cx="227013" cy="322263"/>
            <a:chOff x="734" y="1968"/>
            <a:chExt cx="143" cy="203"/>
          </a:xfrm>
        </p:grpSpPr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829" y="1968"/>
              <a:ext cx="36" cy="36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829" y="1968"/>
              <a:ext cx="36" cy="36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734" y="2010"/>
              <a:ext cx="143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5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H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322348" y="1246725"/>
            <a:ext cx="206375" cy="269875"/>
            <a:chOff x="752" y="1027"/>
            <a:chExt cx="130" cy="170"/>
          </a:xfrm>
        </p:grpSpPr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837" y="1162"/>
              <a:ext cx="36" cy="3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837" y="1162"/>
              <a:ext cx="36" cy="35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752" y="1027"/>
              <a:ext cx="13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5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2478048" y="2751675"/>
            <a:ext cx="206375" cy="319088"/>
            <a:chOff x="1480" y="1975"/>
            <a:chExt cx="130" cy="201"/>
          </a:xfrm>
        </p:grpSpPr>
        <p:sp>
          <p:nvSpPr>
            <p:cNvPr id="23" name="Oval 19"/>
            <p:cNvSpPr>
              <a:spLocks noChangeArrowheads="1"/>
            </p:cNvSpPr>
            <p:nvPr/>
          </p:nvSpPr>
          <p:spPr bwMode="auto">
            <a:xfrm>
              <a:off x="1482" y="1975"/>
              <a:ext cx="36" cy="36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1482" y="1975"/>
              <a:ext cx="36" cy="36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1480" y="2015"/>
              <a:ext cx="13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5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-51569" y="4550092"/>
            <a:ext cx="4109392" cy="496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0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Chứng minh</a:t>
            </a:r>
            <a:endParaRPr lang="vi-VN" sz="2000" b="1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00171" y="5126315"/>
                <a:ext cx="4229268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000" noProof="1" smtClean="0">
                    <a:solidFill>
                      <a:prstClr val="white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Ta có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ΔAH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</m:oMath>
                </a14:m>
                <a:r>
                  <a:rPr lang="en-US" sz="2000" noProof="1">
                    <a:solidFill>
                      <a:prstClr val="white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vuông tại H</a:t>
                </a:r>
                <a:endParaRPr lang="en-US" sz="2000" noProof="1" smtClean="0">
                  <a:solidFill>
                    <a:prstClr val="white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US" sz="200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  <m:r>
                      <m:rPr>
                        <m:sty m:val="p"/>
                      </m:rPr>
                      <a:rPr lang="en-US" sz="2000" noProof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AH</m:t>
                    </m:r>
                    <m:r>
                      <a:rPr lang="en-US" sz="2000" b="0" i="0" noProof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AB</m:t>
                    </m:r>
                  </m:oMath>
                </a14:m>
                <a:r>
                  <a:rPr lang="en-US" sz="2000" noProof="1">
                    <a:solidFill>
                      <a:prstClr val="white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 lvl="0"/>
                <a:r>
                  <a:rPr lang="en-US" sz="2000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(cạnh huyền là cạnh lớn nhất)</a:t>
                </a: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171" y="5126315"/>
                <a:ext cx="4229268" cy="1015663"/>
              </a:xfrm>
              <a:prstGeom prst="rect">
                <a:avLst/>
              </a:prstGeom>
              <a:blipFill rotWithShape="0">
                <a:blip r:embed="rId3"/>
                <a:stretch>
                  <a:fillRect l="-1587" t="-3593" b="-958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111906" y="531904"/>
            <a:ext cx="41322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2) Chú ý: </a:t>
            </a:r>
            <a:r>
              <a:rPr lang="vi-VN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Độ dài đường vuông góc AH gọi là </a:t>
            </a:r>
            <a:r>
              <a:rPr lang="vi-VN" sz="2000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khoảng cách </a:t>
            </a:r>
            <a:r>
              <a:rPr lang="vi-VN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từ điểm A đến đường thẳng d.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29157" y="2030148"/>
            <a:ext cx="41322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3</a:t>
            </a:r>
            <a:r>
              <a:rPr lang="vi-VN" sz="20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) Bài toán 3: </a:t>
            </a:r>
            <a:r>
              <a:rPr lang="vi-VN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Hãy dùng định lý </a:t>
            </a:r>
          </a:p>
          <a:p>
            <a:pPr>
              <a:lnSpc>
                <a:spcPct val="150000"/>
              </a:lnSpc>
            </a:pPr>
            <a:r>
              <a:rPr lang="vi-VN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Py-ta-go để so sánh đường vuông góc AH và đường xiên AB kẻ từ điểm A đến đường thẳng d (hình 3).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36015" y="3812221"/>
            <a:ext cx="4109392" cy="496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0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Giải</a:t>
            </a:r>
            <a:endParaRPr lang="vi-VN" sz="2000" b="1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31691" y="4187522"/>
                <a:ext cx="4109392" cy="2400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Ta có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ΔAHB</m:t>
                    </m:r>
                  </m:oMath>
                </a14:m>
                <a:r>
                  <a:rPr lang="vi-VN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vuông tại H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</m:t>
                      </m:r>
                      <m:sSup>
                        <m:sSupPr>
                          <m:ctrlPr>
                            <a:rPr lang="vi-VN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</m:t>
                          </m:r>
                        </m:e>
                        <m:sup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  <m:sSup>
                        <m:sSupPr>
                          <m:ctrlPr>
                            <a:rPr lang="vi-VN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</m:t>
                          </m:r>
                        </m:e>
                        <m:sup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</m:t>
                      </m:r>
                      <m:sSup>
                        <m:sSupPr>
                          <m:ctrlPr>
                            <a:rPr lang="vi-VN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</m:t>
                          </m:r>
                        </m:e>
                        <m:sup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vi-VN" sz="2000" b="0" dirty="0" smtClean="0">
                  <a:solidFill>
                    <a:schemeClr val="bg1"/>
                  </a:solidFill>
                  <a:latin typeface="+mj-lt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vi-VN" sz="2000" b="0" dirty="0" smtClean="0">
                    <a:solidFill>
                      <a:schemeClr val="bg1"/>
                    </a:solidFill>
                    <a:latin typeface="+mj-lt"/>
                    <a:ea typeface="Cambria Math" panose="02040503050406030204" pitchFamily="18" charset="0"/>
                    <a:cs typeface="Arial" panose="020B0604020202020204" pitchFamily="34" charset="0"/>
                  </a:rPr>
                  <a:t>(định lý Py-ta-go)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</m:t>
                      </m:r>
                      <m:sSup>
                        <m:sSupPr>
                          <m:ctrlPr>
                            <a:rPr lang="vi-VN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</m:t>
                          </m:r>
                        </m:e>
                        <m:sup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</m:t>
                      </m:r>
                      <m:sSup>
                        <m:sSupPr>
                          <m:ctrlPr>
                            <a:rPr lang="vi-VN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</m:t>
                          </m:r>
                        </m:e>
                        <m:sup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sz="2000" b="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AH</m:t>
                      </m:r>
                      <m: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AB</m:t>
                      </m:r>
                    </m:oMath>
                  </m:oMathPara>
                </a14:m>
                <a:endParaRPr lang="vi-VN" sz="20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691" y="4187522"/>
                <a:ext cx="4109392" cy="2400657"/>
              </a:xfrm>
              <a:prstGeom prst="rect">
                <a:avLst/>
              </a:prstGeom>
              <a:blipFill rotWithShape="0">
                <a:blip r:embed="rId4"/>
                <a:stretch>
                  <a:fillRect l="-163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44"/>
          <p:cNvSpPr>
            <a:spLocks noChangeArrowheads="1"/>
          </p:cNvSpPr>
          <p:nvPr/>
        </p:nvSpPr>
        <p:spPr bwMode="auto">
          <a:xfrm>
            <a:off x="1698068" y="2952940"/>
            <a:ext cx="5995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Hình 3</a:t>
            </a:r>
            <a:endParaRPr kumimoji="0" lang="vi-V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332652" y="531904"/>
                <a:ext cx="3847513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000" b="1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4) Bài toán 4: </a:t>
                </a:r>
                <a:r>
                  <a:rPr lang="vi-VN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Cho hình 4. Hãy sử dụng định lý Py-ta-go để suy ra rằng</a:t>
                </a:r>
              </a:p>
              <a:p>
                <a:pPr marL="457200" indent="-457200">
                  <a:lnSpc>
                    <a:spcPct val="150000"/>
                  </a:lnSpc>
                  <a:buAutoNum type="alphaLcParenR"/>
                </a:pPr>
                <a:r>
                  <a:rPr lang="vi-VN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Nếu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HB</m:t>
                    </m:r>
                    <m: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HC</m:t>
                    </m:r>
                  </m:oMath>
                </a14:m>
                <a:r>
                  <a:rPr lang="vi-VN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thì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AB</m:t>
                    </m:r>
                    <m: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</m:t>
                    </m:r>
                    <m: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endParaRPr lang="vi-VN" sz="20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457200" indent="-457200">
                  <a:lnSpc>
                    <a:spcPct val="150000"/>
                  </a:lnSpc>
                  <a:buAutoNum type="alphaLcParenR"/>
                </a:pPr>
                <a:r>
                  <a:rPr lang="vi-VN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Nếu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AB</m:t>
                    </m:r>
                    <m: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</m:t>
                    </m:r>
                  </m:oMath>
                </a14:m>
                <a:r>
                  <a:rPr lang="vi-VN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thì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HB</m:t>
                    </m:r>
                    <m: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HC</m:t>
                    </m:r>
                    <m: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endParaRPr lang="vi-VN" sz="20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457200" indent="-457200">
                  <a:lnSpc>
                    <a:spcPct val="150000"/>
                  </a:lnSpc>
                  <a:buAutoNum type="alphaLcParenR"/>
                </a:pPr>
                <a:r>
                  <a:rPr lang="vi-VN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Nếu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HB</m:t>
                    </m:r>
                    <m: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HC</m:t>
                    </m:r>
                  </m:oMath>
                </a14:m>
                <a:r>
                  <a:rPr lang="vi-VN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thì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AB</m:t>
                    </m:r>
                    <m: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</m:t>
                    </m:r>
                  </m:oMath>
                </a14:m>
                <a:r>
                  <a:rPr lang="vi-VN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 và ngược lại, nếu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AB</m:t>
                    </m:r>
                    <m: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</m:t>
                    </m:r>
                  </m:oMath>
                </a14:m>
                <a:r>
                  <a:rPr lang="vi-VN" sz="2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thì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HB</m:t>
                    </m:r>
                    <m: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HC</m:t>
                    </m:r>
                    <m: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vi-VN" sz="20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2652" y="531904"/>
                <a:ext cx="3847513" cy="3785652"/>
              </a:xfrm>
              <a:prstGeom prst="rect">
                <a:avLst/>
              </a:prstGeom>
              <a:blipFill rotWithShape="0">
                <a:blip r:embed="rId5"/>
                <a:stretch>
                  <a:fillRect l="-1743" r="-237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Freeform 36"/>
          <p:cNvSpPr>
            <a:spLocks/>
          </p:cNvSpPr>
          <p:nvPr/>
        </p:nvSpPr>
        <p:spPr bwMode="auto">
          <a:xfrm>
            <a:off x="10074882" y="5937480"/>
            <a:ext cx="163513" cy="161925"/>
          </a:xfrm>
          <a:custGeom>
            <a:avLst/>
            <a:gdLst>
              <a:gd name="T0" fmla="*/ 0 w 103"/>
              <a:gd name="T1" fmla="*/ 102 h 102"/>
              <a:gd name="T2" fmla="*/ 1 w 103"/>
              <a:gd name="T3" fmla="*/ 0 h 102"/>
              <a:gd name="T4" fmla="*/ 103 w 103"/>
              <a:gd name="T5" fmla="*/ 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3" h="102">
                <a:moveTo>
                  <a:pt x="0" y="102"/>
                </a:moveTo>
                <a:lnTo>
                  <a:pt x="1" y="0"/>
                </a:lnTo>
                <a:lnTo>
                  <a:pt x="103" y="0"/>
                </a:lnTo>
              </a:path>
            </a:pathLst>
          </a:custGeom>
          <a:noFill/>
          <a:ln w="2222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37" name="Group 39"/>
          <p:cNvGrpSpPr>
            <a:grpSpLocks/>
          </p:cNvGrpSpPr>
          <p:nvPr/>
        </p:nvGrpSpPr>
        <p:grpSpPr bwMode="auto">
          <a:xfrm>
            <a:off x="8850919" y="5840643"/>
            <a:ext cx="3217863" cy="273050"/>
            <a:chOff x="2920" y="3396"/>
            <a:chExt cx="2027" cy="172"/>
          </a:xfrm>
        </p:grpSpPr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2920" y="3555"/>
              <a:ext cx="1977" cy="9"/>
            </a:xfrm>
            <a:prstGeom prst="line">
              <a:avLst/>
            </a:prstGeom>
            <a:noFill/>
            <a:ln w="222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830" y="3396"/>
              <a:ext cx="11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0" name="Line 40"/>
          <p:cNvSpPr>
            <a:spLocks noChangeShapeType="1"/>
          </p:cNvSpPr>
          <p:nvPr/>
        </p:nvSpPr>
        <p:spPr bwMode="auto">
          <a:xfrm flipH="1">
            <a:off x="9384319" y="4718280"/>
            <a:ext cx="860425" cy="1376363"/>
          </a:xfrm>
          <a:prstGeom prst="line">
            <a:avLst/>
          </a:prstGeom>
          <a:noFill/>
          <a:ln w="2222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 flipH="1">
            <a:off x="10238394" y="4718280"/>
            <a:ext cx="6350" cy="1381125"/>
          </a:xfrm>
          <a:prstGeom prst="line">
            <a:avLst/>
          </a:prstGeom>
          <a:noFill/>
          <a:ln w="2222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10244744" y="4718280"/>
            <a:ext cx="1009650" cy="1385888"/>
          </a:xfrm>
          <a:prstGeom prst="line">
            <a:avLst/>
          </a:prstGeom>
          <a:noFill/>
          <a:ln w="22225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10016144" y="6451830"/>
            <a:ext cx="5995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Hình 4</a:t>
            </a:r>
            <a:endParaRPr kumimoji="0" lang="vi-V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5" name="Group 48"/>
          <p:cNvGrpSpPr>
            <a:grpSpLocks/>
          </p:cNvGrpSpPr>
          <p:nvPr/>
        </p:nvGrpSpPr>
        <p:grpSpPr bwMode="auto">
          <a:xfrm>
            <a:off x="10046307" y="6069243"/>
            <a:ext cx="242888" cy="342900"/>
            <a:chOff x="3673" y="3540"/>
            <a:chExt cx="153" cy="216"/>
          </a:xfrm>
        </p:grpSpPr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3774" y="3540"/>
              <a:ext cx="39" cy="3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3774" y="3540"/>
              <a:ext cx="39" cy="38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3673" y="3584"/>
              <a:ext cx="15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H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9" name="Group 52"/>
          <p:cNvGrpSpPr>
            <a:grpSpLocks/>
          </p:cNvGrpSpPr>
          <p:nvPr/>
        </p:nvGrpSpPr>
        <p:grpSpPr bwMode="auto">
          <a:xfrm>
            <a:off x="10068532" y="4459518"/>
            <a:ext cx="217488" cy="288925"/>
            <a:chOff x="3687" y="2526"/>
            <a:chExt cx="137" cy="182"/>
          </a:xfrm>
        </p:grpSpPr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3779" y="2669"/>
              <a:ext cx="38" cy="3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3779" y="2669"/>
              <a:ext cx="38" cy="39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687" y="2526"/>
              <a:ext cx="13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3" name="Group 56"/>
          <p:cNvGrpSpPr>
            <a:grpSpLocks/>
          </p:cNvGrpSpPr>
          <p:nvPr/>
        </p:nvGrpSpPr>
        <p:grpSpPr bwMode="auto">
          <a:xfrm>
            <a:off x="9303357" y="6064480"/>
            <a:ext cx="217488" cy="339725"/>
            <a:chOff x="3205" y="3537"/>
            <a:chExt cx="137" cy="214"/>
          </a:xfrm>
        </p:grpSpPr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3236" y="3537"/>
              <a:ext cx="39" cy="3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3236" y="3537"/>
              <a:ext cx="39" cy="39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3205" y="3579"/>
              <a:ext cx="13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7" name="Group 60"/>
          <p:cNvGrpSpPr>
            <a:grpSpLocks/>
          </p:cNvGrpSpPr>
          <p:nvPr/>
        </p:nvGrpSpPr>
        <p:grpSpPr bwMode="auto">
          <a:xfrm>
            <a:off x="11209931" y="6058147"/>
            <a:ext cx="323850" cy="314326"/>
            <a:chOff x="4406" y="3533"/>
            <a:chExt cx="204" cy="198"/>
          </a:xfrm>
        </p:grpSpPr>
        <p:sp>
          <p:nvSpPr>
            <p:cNvPr id="58" name="Oval 57"/>
            <p:cNvSpPr>
              <a:spLocks noChangeArrowheads="1"/>
            </p:cNvSpPr>
            <p:nvPr/>
          </p:nvSpPr>
          <p:spPr bwMode="auto">
            <a:xfrm>
              <a:off x="4406" y="3533"/>
              <a:ext cx="57" cy="5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4406" y="3533"/>
              <a:ext cx="57" cy="58"/>
            </a:xfrm>
            <a:prstGeom prst="ellipse">
              <a:avLst/>
            </a:prstGeom>
            <a:solidFill>
              <a:srgbClr val="FFFFFF"/>
            </a:solidFill>
            <a:ln w="11113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4412" y="3576"/>
              <a:ext cx="19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298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5" grpId="0"/>
      <p:bldP spid="36" grpId="0" animBg="1"/>
      <p:bldP spid="40" grpId="0" animBg="1"/>
      <p:bldP spid="41" grpId="0" animBg="1"/>
      <p:bldP spid="42" grpId="0" animBg="1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277" y="101017"/>
            <a:ext cx="115348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II. QUAN HỆ GIỮA ĐƯỜNG VUÔNG GÓC VÀ ĐƯỜNG XIÊN</a:t>
            </a:r>
            <a:endParaRPr lang="en-US" sz="2200" noProof="1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 flipH="1">
            <a:off x="4085086" y="692727"/>
            <a:ext cx="45719" cy="60267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4" name="Rectangle 93"/>
          <p:cNvSpPr/>
          <p:nvPr/>
        </p:nvSpPr>
        <p:spPr>
          <a:xfrm flipH="1">
            <a:off x="8198439" y="692728"/>
            <a:ext cx="45719" cy="60267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5" name="Freeform 36"/>
          <p:cNvSpPr>
            <a:spLocks/>
          </p:cNvSpPr>
          <p:nvPr/>
        </p:nvSpPr>
        <p:spPr bwMode="auto">
          <a:xfrm>
            <a:off x="1657023" y="2723633"/>
            <a:ext cx="163513" cy="161925"/>
          </a:xfrm>
          <a:custGeom>
            <a:avLst/>
            <a:gdLst>
              <a:gd name="T0" fmla="*/ 0 w 103"/>
              <a:gd name="T1" fmla="*/ 102 h 102"/>
              <a:gd name="T2" fmla="*/ 1 w 103"/>
              <a:gd name="T3" fmla="*/ 0 h 102"/>
              <a:gd name="T4" fmla="*/ 103 w 103"/>
              <a:gd name="T5" fmla="*/ 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3" h="102">
                <a:moveTo>
                  <a:pt x="0" y="102"/>
                </a:moveTo>
                <a:lnTo>
                  <a:pt x="1" y="0"/>
                </a:lnTo>
                <a:lnTo>
                  <a:pt x="103" y="0"/>
                </a:lnTo>
              </a:path>
            </a:pathLst>
          </a:custGeom>
          <a:noFill/>
          <a:ln w="2222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96" name="Group 39"/>
          <p:cNvGrpSpPr>
            <a:grpSpLocks/>
          </p:cNvGrpSpPr>
          <p:nvPr/>
        </p:nvGrpSpPr>
        <p:grpSpPr bwMode="auto">
          <a:xfrm>
            <a:off x="433060" y="2626796"/>
            <a:ext cx="3217863" cy="273050"/>
            <a:chOff x="2920" y="3396"/>
            <a:chExt cx="2027" cy="172"/>
          </a:xfrm>
        </p:grpSpPr>
        <p:sp>
          <p:nvSpPr>
            <p:cNvPr id="97" name="Line 37"/>
            <p:cNvSpPr>
              <a:spLocks noChangeShapeType="1"/>
            </p:cNvSpPr>
            <p:nvPr/>
          </p:nvSpPr>
          <p:spPr bwMode="auto">
            <a:xfrm>
              <a:off x="2920" y="3555"/>
              <a:ext cx="1977" cy="9"/>
            </a:xfrm>
            <a:prstGeom prst="line">
              <a:avLst/>
            </a:prstGeom>
            <a:noFill/>
            <a:ln w="222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4830" y="3396"/>
              <a:ext cx="11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99" name="Line 40"/>
          <p:cNvSpPr>
            <a:spLocks noChangeShapeType="1"/>
          </p:cNvSpPr>
          <p:nvPr/>
        </p:nvSpPr>
        <p:spPr bwMode="auto">
          <a:xfrm flipH="1">
            <a:off x="966460" y="1504433"/>
            <a:ext cx="860425" cy="1376363"/>
          </a:xfrm>
          <a:prstGeom prst="line">
            <a:avLst/>
          </a:prstGeom>
          <a:noFill/>
          <a:ln w="2222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0" name="Line 41"/>
          <p:cNvSpPr>
            <a:spLocks noChangeShapeType="1"/>
          </p:cNvSpPr>
          <p:nvPr/>
        </p:nvSpPr>
        <p:spPr bwMode="auto">
          <a:xfrm flipH="1">
            <a:off x="1820535" y="1504433"/>
            <a:ext cx="6350" cy="1381125"/>
          </a:xfrm>
          <a:prstGeom prst="line">
            <a:avLst/>
          </a:prstGeom>
          <a:noFill/>
          <a:ln w="2222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1" name="Line 42"/>
          <p:cNvSpPr>
            <a:spLocks noChangeShapeType="1"/>
          </p:cNvSpPr>
          <p:nvPr/>
        </p:nvSpPr>
        <p:spPr bwMode="auto">
          <a:xfrm>
            <a:off x="1826885" y="1504433"/>
            <a:ext cx="1009650" cy="1385888"/>
          </a:xfrm>
          <a:prstGeom prst="line">
            <a:avLst/>
          </a:prstGeom>
          <a:noFill/>
          <a:ln w="22225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102" name="Group 48"/>
          <p:cNvGrpSpPr>
            <a:grpSpLocks/>
          </p:cNvGrpSpPr>
          <p:nvPr/>
        </p:nvGrpSpPr>
        <p:grpSpPr bwMode="auto">
          <a:xfrm>
            <a:off x="1628448" y="2855396"/>
            <a:ext cx="242888" cy="342900"/>
            <a:chOff x="3673" y="3540"/>
            <a:chExt cx="153" cy="216"/>
          </a:xfrm>
        </p:grpSpPr>
        <p:sp>
          <p:nvSpPr>
            <p:cNvPr id="103" name="Oval 102"/>
            <p:cNvSpPr>
              <a:spLocks noChangeArrowheads="1"/>
            </p:cNvSpPr>
            <p:nvPr/>
          </p:nvSpPr>
          <p:spPr bwMode="auto">
            <a:xfrm>
              <a:off x="3774" y="3540"/>
              <a:ext cx="39" cy="3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04" name="Oval 103"/>
            <p:cNvSpPr>
              <a:spLocks noChangeArrowheads="1"/>
            </p:cNvSpPr>
            <p:nvPr/>
          </p:nvSpPr>
          <p:spPr bwMode="auto">
            <a:xfrm>
              <a:off x="3774" y="3540"/>
              <a:ext cx="39" cy="38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3673" y="3584"/>
              <a:ext cx="15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H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06" name="Group 52"/>
          <p:cNvGrpSpPr>
            <a:grpSpLocks/>
          </p:cNvGrpSpPr>
          <p:nvPr/>
        </p:nvGrpSpPr>
        <p:grpSpPr bwMode="auto">
          <a:xfrm>
            <a:off x="1650673" y="1245671"/>
            <a:ext cx="217488" cy="288925"/>
            <a:chOff x="3687" y="2526"/>
            <a:chExt cx="137" cy="182"/>
          </a:xfrm>
        </p:grpSpPr>
        <p:sp>
          <p:nvSpPr>
            <p:cNvPr id="107" name="Oval 106"/>
            <p:cNvSpPr>
              <a:spLocks noChangeArrowheads="1"/>
            </p:cNvSpPr>
            <p:nvPr/>
          </p:nvSpPr>
          <p:spPr bwMode="auto">
            <a:xfrm>
              <a:off x="3779" y="2669"/>
              <a:ext cx="38" cy="3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08" name="Oval 107"/>
            <p:cNvSpPr>
              <a:spLocks noChangeArrowheads="1"/>
            </p:cNvSpPr>
            <p:nvPr/>
          </p:nvSpPr>
          <p:spPr bwMode="auto">
            <a:xfrm>
              <a:off x="3779" y="2669"/>
              <a:ext cx="38" cy="39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3687" y="2526"/>
              <a:ext cx="13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0" name="Group 56"/>
          <p:cNvGrpSpPr>
            <a:grpSpLocks/>
          </p:cNvGrpSpPr>
          <p:nvPr/>
        </p:nvGrpSpPr>
        <p:grpSpPr bwMode="auto">
          <a:xfrm>
            <a:off x="885498" y="2850633"/>
            <a:ext cx="217488" cy="339725"/>
            <a:chOff x="3205" y="3537"/>
            <a:chExt cx="137" cy="214"/>
          </a:xfrm>
        </p:grpSpPr>
        <p:sp>
          <p:nvSpPr>
            <p:cNvPr id="111" name="Oval 110"/>
            <p:cNvSpPr>
              <a:spLocks noChangeArrowheads="1"/>
            </p:cNvSpPr>
            <p:nvPr/>
          </p:nvSpPr>
          <p:spPr bwMode="auto">
            <a:xfrm>
              <a:off x="3236" y="3537"/>
              <a:ext cx="39" cy="3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12" name="Oval 111"/>
            <p:cNvSpPr>
              <a:spLocks noChangeArrowheads="1"/>
            </p:cNvSpPr>
            <p:nvPr/>
          </p:nvSpPr>
          <p:spPr bwMode="auto">
            <a:xfrm>
              <a:off x="3236" y="3537"/>
              <a:ext cx="39" cy="39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3205" y="3579"/>
              <a:ext cx="13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4" name="Group 60"/>
          <p:cNvGrpSpPr>
            <a:grpSpLocks/>
          </p:cNvGrpSpPr>
          <p:nvPr/>
        </p:nvGrpSpPr>
        <p:grpSpPr bwMode="auto">
          <a:xfrm>
            <a:off x="2792072" y="2844300"/>
            <a:ext cx="323850" cy="314326"/>
            <a:chOff x="4406" y="3533"/>
            <a:chExt cx="204" cy="198"/>
          </a:xfrm>
        </p:grpSpPr>
        <p:sp>
          <p:nvSpPr>
            <p:cNvPr id="115" name="Oval 114"/>
            <p:cNvSpPr>
              <a:spLocks noChangeArrowheads="1"/>
            </p:cNvSpPr>
            <p:nvPr/>
          </p:nvSpPr>
          <p:spPr bwMode="auto">
            <a:xfrm>
              <a:off x="4406" y="3533"/>
              <a:ext cx="57" cy="5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16" name="Oval 115"/>
            <p:cNvSpPr>
              <a:spLocks noChangeArrowheads="1"/>
            </p:cNvSpPr>
            <p:nvPr/>
          </p:nvSpPr>
          <p:spPr bwMode="auto">
            <a:xfrm>
              <a:off x="4406" y="3533"/>
              <a:ext cx="57" cy="58"/>
            </a:xfrm>
            <a:prstGeom prst="ellipse">
              <a:avLst/>
            </a:prstGeom>
            <a:solidFill>
              <a:srgbClr val="FFFFFF"/>
            </a:solidFill>
            <a:ln w="11113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4412" y="3576"/>
              <a:ext cx="19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72277" y="661563"/>
            <a:ext cx="17084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4) Bài toán 4: </a:t>
            </a:r>
            <a:endParaRPr lang="vi-VN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172277" y="3408978"/>
                <a:ext cx="3478646" cy="4564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  <a:buAutoNum type="alphaLcParenR"/>
                </a:pPr>
                <a:r>
                  <a:rPr lang="vi-VN" b="1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Nếu </a:t>
                </a:r>
                <a14:m>
                  <m:oMath xmlns:m="http://schemas.openxmlformats.org/officeDocument/2006/math">
                    <m:r>
                      <a:rPr lang="vi-VN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𝐇𝐁</m:t>
                    </m:r>
                    <m:r>
                      <a:rPr lang="vi-VN" b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a:rPr lang="vi-VN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𝐇𝐂</m:t>
                    </m:r>
                  </m:oMath>
                </a14:m>
                <a:r>
                  <a:rPr lang="vi-VN" b="1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thì </a:t>
                </a:r>
                <a14:m>
                  <m:oMath xmlns:m="http://schemas.openxmlformats.org/officeDocument/2006/math">
                    <m:r>
                      <a:rPr lang="vi-VN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𝐀𝐁</m:t>
                    </m:r>
                    <m:r>
                      <a:rPr lang="vi-VN" b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a:rPr lang="vi-VN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𝐀𝐂</m:t>
                    </m:r>
                  </m:oMath>
                </a14:m>
                <a:r>
                  <a:rPr lang="vi-VN" b="1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</a:t>
                </a:r>
                <a:endParaRPr lang="vi-VN" b="1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77" y="3408978"/>
                <a:ext cx="3478646" cy="456472"/>
              </a:xfrm>
              <a:prstGeom prst="rect">
                <a:avLst/>
              </a:prstGeom>
              <a:blipFill rotWithShape="0">
                <a:blip r:embed="rId2"/>
                <a:stretch>
                  <a:fillRect l="-1226" b="-2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Rectangle 122"/>
          <p:cNvSpPr/>
          <p:nvPr/>
        </p:nvSpPr>
        <p:spPr>
          <a:xfrm>
            <a:off x="8508761" y="531904"/>
            <a:ext cx="3478646" cy="456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Sơ đồ phân tích</a:t>
            </a:r>
            <a:endParaRPr lang="vi-VN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/>
              <p:cNvSpPr/>
              <p:nvPr/>
            </p:nvSpPr>
            <p:spPr>
              <a:xfrm>
                <a:off x="8508761" y="1101348"/>
                <a:ext cx="3478646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vi-VN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i="0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AB</m:t>
                    </m:r>
                    <m:r>
                      <a:rPr lang="vi-VN" i="0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m:rPr>
                        <m:sty m:val="p"/>
                      </m:rPr>
                      <a:rPr lang="vi-VN" i="0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</m:t>
                    </m:r>
                  </m:oMath>
                </a14:m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4" name="Rectangle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8761" y="1101348"/>
                <a:ext cx="3478646" cy="507831"/>
              </a:xfrm>
              <a:prstGeom prst="rect">
                <a:avLst/>
              </a:prstGeom>
              <a:blipFill rotWithShape="0">
                <a:blip r:embed="rId3"/>
                <a:stretch>
                  <a:fillRect b="-843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" name="Down Arrow 125"/>
          <p:cNvSpPr/>
          <p:nvPr/>
        </p:nvSpPr>
        <p:spPr>
          <a:xfrm rot="10800000">
            <a:off x="10248084" y="2254460"/>
            <a:ext cx="239807" cy="39118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7" name="Rectangle 126"/>
          <p:cNvSpPr/>
          <p:nvPr/>
        </p:nvSpPr>
        <p:spPr>
          <a:xfrm>
            <a:off x="9112011" y="2665310"/>
            <a:ext cx="2272145" cy="1166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8" name="Rectangle 127"/>
          <p:cNvSpPr/>
          <p:nvPr/>
        </p:nvSpPr>
        <p:spPr>
          <a:xfrm>
            <a:off x="9112011" y="2665310"/>
            <a:ext cx="110837" cy="3405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9" name="Rectangle 128"/>
          <p:cNvSpPr/>
          <p:nvPr/>
        </p:nvSpPr>
        <p:spPr>
          <a:xfrm>
            <a:off x="11273319" y="2665310"/>
            <a:ext cx="110837" cy="3405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Rectangle 129"/>
              <p:cNvSpPr/>
              <p:nvPr/>
            </p:nvSpPr>
            <p:spPr>
              <a:xfrm>
                <a:off x="8034482" y="2981914"/>
                <a:ext cx="2453409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</m:t>
                      </m:r>
                      <m:sSup>
                        <m:sSupPr>
                          <m:ctrlP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</m:t>
                          </m:r>
                        </m:e>
                        <m:sup>
                          <m: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  <m:sSup>
                        <m:sSupPr>
                          <m:ctrlP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</m:t>
                          </m:r>
                        </m:e>
                        <m:sup>
                          <m: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</m:t>
                      </m:r>
                      <m:sSup>
                        <m:sSupPr>
                          <m:ctrlP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</m:t>
                          </m:r>
                        </m:e>
                        <m:sup>
                          <m: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b="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</m:t>
                      </m:r>
                      <m:sSup>
                        <m:sSupPr>
                          <m:ctrlP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</m:t>
                          </m:r>
                        </m:e>
                        <m:sup>
                          <m: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  <m:sSup>
                        <m:sSupPr>
                          <m:ctrlP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</m:e>
                        <m:sup>
                          <m: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</m:t>
                      </m:r>
                      <m:sSup>
                        <m:sSupPr>
                          <m:ctrlP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</m:e>
                        <m:sup>
                          <m: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0" name="Rectangle 1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4482" y="2981914"/>
                <a:ext cx="2453409" cy="9233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Down Arrow 130"/>
          <p:cNvSpPr/>
          <p:nvPr/>
        </p:nvSpPr>
        <p:spPr>
          <a:xfrm rot="10800000">
            <a:off x="10248084" y="1534597"/>
            <a:ext cx="239807" cy="39118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Rectangle 131"/>
              <p:cNvSpPr/>
              <p:nvPr/>
            </p:nvSpPr>
            <p:spPr>
              <a:xfrm>
                <a:off x="9672542" y="1842444"/>
                <a:ext cx="1474720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vi-VN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i="0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AB</m:t>
                          </m:r>
                        </m:e>
                        <m:sup>
                          <m:r>
                            <a:rPr lang="vi-VN" b="0" i="0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vi-VN" i="0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sSup>
                        <m:sSupPr>
                          <m:ctrlPr>
                            <a:rPr lang="vi-VN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i="0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AC</m:t>
                          </m:r>
                        </m:e>
                        <m:sup>
                          <m:r>
                            <a:rPr lang="vi-VN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2" name="Rectangle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2542" y="1842444"/>
                <a:ext cx="1474720" cy="5078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Rectangle 132"/>
              <p:cNvSpPr/>
              <p:nvPr/>
            </p:nvSpPr>
            <p:spPr>
              <a:xfrm>
                <a:off x="10377055" y="3005863"/>
                <a:ext cx="1754300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vi-VN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HB</m:t>
                          </m:r>
                        </m:e>
                        <m:sup>
                          <m:r>
                            <a:rPr lang="vi-VN" b="0" i="0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vi-VN" i="0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sSup>
                        <m:sSupPr>
                          <m:ctrlPr>
                            <a:rPr lang="vi-VN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HC</m:t>
                          </m:r>
                        </m:e>
                        <m:sup>
                          <m:r>
                            <a:rPr lang="vi-VN" b="0" i="0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dirty="0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vi-VN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(Vì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HB</m:t>
                    </m:r>
                    <m:r>
                      <a:rPr lang="vi-VN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m:rPr>
                        <m:sty m:val="p"/>
                      </m:rPr>
                      <a:rPr lang="vi-VN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HC</m:t>
                    </m:r>
                  </m:oMath>
                </a14:m>
                <a:r>
                  <a:rPr lang="vi-VN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</a:t>
                </a:r>
                <a:endParaRPr lang="vi-VN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3" name="Rectangle 1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7055" y="3005863"/>
                <a:ext cx="1754300" cy="923330"/>
              </a:xfrm>
              <a:prstGeom prst="rect">
                <a:avLst/>
              </a:prstGeom>
              <a:blipFill rotWithShape="0">
                <a:blip r:embed="rId6"/>
                <a:stretch>
                  <a:fillRect b="-328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Rectangle 133"/>
              <p:cNvSpPr/>
              <p:nvPr/>
            </p:nvSpPr>
            <p:spPr>
              <a:xfrm>
                <a:off x="8034482" y="2993889"/>
                <a:ext cx="2453409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</m:t>
                      </m:r>
                      <m:sSup>
                        <m:sSupPr>
                          <m:ctrlPr>
                            <a:rPr lang="vi-V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</m:t>
                          </m:r>
                        </m:e>
                        <m:sup>
                          <m:r>
                            <a:rPr lang="vi-VN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  <m:sSup>
                        <m:sSupPr>
                          <m:ctrlP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</m:t>
                          </m:r>
                        </m:e>
                        <m:sup>
                          <m: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</m:t>
                      </m:r>
                      <m:sSup>
                        <m:sSupPr>
                          <m:ctrlP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</m:t>
                          </m:r>
                        </m:e>
                        <m:sup>
                          <m: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b="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</m:t>
                      </m:r>
                      <m:sSup>
                        <m:sSupPr>
                          <m:ctrlPr>
                            <a:rPr lang="vi-V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</m:t>
                          </m:r>
                        </m:e>
                        <m:sup>
                          <m:r>
                            <a:rPr lang="vi-VN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  <m:sSup>
                        <m:sSupPr>
                          <m:ctrlP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</m:e>
                        <m:sup>
                          <m: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</m:t>
                      </m:r>
                      <m:sSup>
                        <m:sSupPr>
                          <m:ctrlP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</m:e>
                        <m:sup>
                          <m: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4" name="Rectangle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4482" y="2993889"/>
                <a:ext cx="2453409" cy="92333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172277" y="3876388"/>
                <a:ext cx="375896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Ta có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ΔAHB</m:t>
                    </m:r>
                  </m:oMath>
                </a14:m>
                <a:r>
                  <a:rPr lang="en-US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vuông tại H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AH</m:t>
                    </m:r>
                    <m: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d</m:t>
                    </m:r>
                    <m: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 </m:t>
                    </m:r>
                  </m:oMath>
                </a14:m>
                <a:endParaRPr lang="en-US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  <m:r>
                      <m:rPr>
                        <m:sty m:val="p"/>
                      </m:rP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  <m:sSup>
                      <m:sSupPr>
                        <m:ctrlPr>
                          <a:rPr lang="en-US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p>
                        <m: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sSup>
                      <m:sSupPr>
                        <m:ctrlPr>
                          <a:rPr lang="en-US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e>
                      <m:sup>
                        <m: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  <m:sSup>
                      <m:sSupPr>
                        <m:ctrlPr>
                          <a:rPr lang="en-US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e>
                      <m:sup>
                        <m: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noProof="1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(1)</a:t>
                </a:r>
              </a:p>
              <a:p>
                <a:r>
                  <a:rPr lang="en-US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(Định lý Py-ta-go)</a:t>
                </a:r>
                <a:endParaRPr lang="en-US" noProof="1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77" y="3876388"/>
                <a:ext cx="3758962" cy="923330"/>
              </a:xfrm>
              <a:prstGeom prst="rect">
                <a:avLst/>
              </a:prstGeom>
              <a:blipFill rotWithShape="0">
                <a:blip r:embed="rId8"/>
                <a:stretch>
                  <a:fillRect l="-1297" t="-4636" b="-927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>
              <a:xfrm>
                <a:off x="195136" y="4799718"/>
                <a:ext cx="375896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Ta có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ΔAHC</m:t>
                    </m:r>
                  </m:oMath>
                </a14:m>
                <a:r>
                  <a:rPr lang="en-US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vuông tại H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AH</m:t>
                    </m:r>
                    <m: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d</m:t>
                    </m:r>
                    <m: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 </m:t>
                    </m:r>
                  </m:oMath>
                </a14:m>
                <a:endParaRPr lang="en-US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  <m:r>
                      <m:rPr>
                        <m:sty m:val="p"/>
                      </m:rP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  <m:sSup>
                      <m:sSupPr>
                        <m:ctrlPr>
                          <a:rPr lang="en-US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p>
                        <m: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sSup>
                      <m:sSupPr>
                        <m:ctrlPr>
                          <a:rPr lang="en-US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e>
                      <m:sup>
                        <m: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  <m:sSup>
                      <m:sSupPr>
                        <m:ctrlPr>
                          <a:rPr lang="en-US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e>
                      <m:sup>
                        <m: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noProof="1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(2)</a:t>
                </a:r>
                <a:r>
                  <a:rPr lang="en-US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noProof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(Định lý Py-ta-go)</a:t>
                </a:r>
                <a:endParaRPr lang="en-US" noProof="1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36" y="4799718"/>
                <a:ext cx="3758962" cy="923330"/>
              </a:xfrm>
              <a:prstGeom prst="rect">
                <a:avLst/>
              </a:prstGeom>
              <a:blipFill rotWithShape="0">
                <a:blip r:embed="rId9"/>
                <a:stretch>
                  <a:fillRect l="-1297" t="-3947" b="-85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183707" y="5691304"/>
                <a:ext cx="408349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Từ </a:t>
                </a:r>
                <a:r>
                  <a:rPr lang="en-US" noProof="1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(1)</a:t>
                </a:r>
                <a:r>
                  <a:rPr lang="en-US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noProof="1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(2) </a:t>
                </a:r>
                <a:r>
                  <a:rPr lang="en-US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sSup>
                      <m:sSupPr>
                        <m:ctrlPr>
                          <a:rPr lang="en-US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e>
                      <m:sup>
                        <m: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m:rPr>
                        <m:sty m:val="p"/>
                      </m:rP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sSup>
                      <m:sSupPr>
                        <m:ctrlPr>
                          <a:rPr lang="en-US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e>
                      <m:sup>
                        <m: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HB</m:t>
                        </m:r>
                        <m: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&gt;</m:t>
                        </m:r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HC</m:t>
                        </m:r>
                      </m:e>
                    </m:d>
                  </m:oMath>
                </a14:m>
                <a:endParaRPr lang="en-US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sSup>
                        <m:sSupPr>
                          <m:ctrlPr>
                            <a:rPr lang="en-US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AB</m:t>
                          </m:r>
                        </m:e>
                        <m:sup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sSup>
                        <m:sSupPr>
                          <m:ctrlPr>
                            <a:rPr lang="en-US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AC</m:t>
                          </m:r>
                        </m:e>
                        <m:sup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AB</m:t>
                      </m:r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AC</m:t>
                      </m:r>
                    </m:oMath>
                  </m:oMathPara>
                </a14:m>
                <a:endParaRPr lang="en-US" noProof="1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07" y="5691304"/>
                <a:ext cx="4083492" cy="923330"/>
              </a:xfrm>
              <a:prstGeom prst="rect">
                <a:avLst/>
              </a:prstGeom>
              <a:blipFill rotWithShape="0">
                <a:blip r:embed="rId10"/>
                <a:stretch>
                  <a:fillRect l="-1194" t="-463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Rectangle 139"/>
              <p:cNvSpPr/>
              <p:nvPr/>
            </p:nvSpPr>
            <p:spPr>
              <a:xfrm>
                <a:off x="8508761" y="1097516"/>
                <a:ext cx="3478646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vi-VN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b="0" i="0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HB</m:t>
                    </m:r>
                    <m:r>
                      <a:rPr lang="vi-VN" i="0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m:rPr>
                        <m:sty m:val="p"/>
                      </m:rPr>
                      <a:rPr lang="vi-VN" b="0" i="0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m:rPr>
                        <m:sty m:val="p"/>
                      </m:rPr>
                      <a:rPr lang="vi-VN" i="0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C</m:t>
                    </m:r>
                  </m:oMath>
                </a14:m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0" name="Rectangle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8761" y="1097516"/>
                <a:ext cx="3478646" cy="507831"/>
              </a:xfrm>
              <a:prstGeom prst="rect">
                <a:avLst/>
              </a:prstGeom>
              <a:blipFill rotWithShape="0">
                <a:blip r:embed="rId11"/>
                <a:stretch>
                  <a:fillRect b="-843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" name="Down Arrow 140"/>
          <p:cNvSpPr/>
          <p:nvPr/>
        </p:nvSpPr>
        <p:spPr>
          <a:xfrm rot="10800000">
            <a:off x="10248084" y="2250628"/>
            <a:ext cx="239807" cy="39118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2" name="Rectangle 141"/>
          <p:cNvSpPr/>
          <p:nvPr/>
        </p:nvSpPr>
        <p:spPr>
          <a:xfrm>
            <a:off x="9112011" y="2661478"/>
            <a:ext cx="2272145" cy="1166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3" name="Down Arrow 142"/>
          <p:cNvSpPr/>
          <p:nvPr/>
        </p:nvSpPr>
        <p:spPr>
          <a:xfrm rot="10800000">
            <a:off x="10248084" y="1530765"/>
            <a:ext cx="239807" cy="39118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Rectangle 143"/>
              <p:cNvSpPr/>
              <p:nvPr/>
            </p:nvSpPr>
            <p:spPr>
              <a:xfrm>
                <a:off x="9672542" y="1838612"/>
                <a:ext cx="1474720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vi-VN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</m:t>
                          </m:r>
                          <m:r>
                            <m:rPr>
                              <m:sty m:val="p"/>
                            </m:rPr>
                            <a:rPr lang="vi-VN" i="0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</m:t>
                          </m:r>
                        </m:e>
                        <m:sup>
                          <m:r>
                            <a:rPr lang="vi-VN" b="0" i="0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vi-VN" i="0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sSup>
                        <m:sSupPr>
                          <m:ctrlPr>
                            <a:rPr lang="vi-VN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</m:t>
                          </m:r>
                          <m:r>
                            <m:rPr>
                              <m:sty m:val="p"/>
                            </m:rPr>
                            <a:rPr lang="vi-VN" i="0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</m:e>
                        <m:sup>
                          <m:r>
                            <a:rPr lang="vi-VN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4" name="Rectangle 1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2542" y="1838612"/>
                <a:ext cx="1474720" cy="50783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Rectangle 144"/>
              <p:cNvSpPr/>
              <p:nvPr/>
            </p:nvSpPr>
            <p:spPr>
              <a:xfrm>
                <a:off x="10377055" y="3002031"/>
                <a:ext cx="1754300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vi-VN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AB</m:t>
                          </m:r>
                        </m:e>
                        <m:sup>
                          <m:r>
                            <a:rPr lang="vi-VN" b="0" i="0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vi-VN" i="0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sSup>
                        <m:sSupPr>
                          <m:ctrlPr>
                            <a:rPr lang="vi-VN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AC</m:t>
                          </m:r>
                        </m:e>
                        <m:sup>
                          <m:r>
                            <a:rPr lang="vi-VN" b="0" i="0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dirty="0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vi-VN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(Vì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  <m:r>
                      <m:rPr>
                        <m:sty m:val="p"/>
                      </m:rPr>
                      <a:rPr lang="vi-VN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  <m:r>
                      <a:rPr lang="vi-VN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m:rPr>
                        <m:sty m:val="p"/>
                      </m:rPr>
                      <a:rPr lang="vi-VN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</m:t>
                    </m:r>
                  </m:oMath>
                </a14:m>
                <a:r>
                  <a:rPr lang="vi-VN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</a:t>
                </a:r>
                <a:endParaRPr lang="vi-VN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5" name="Rectangle 1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7055" y="3002031"/>
                <a:ext cx="1754300" cy="923330"/>
              </a:xfrm>
              <a:prstGeom prst="rect">
                <a:avLst/>
              </a:prstGeom>
              <a:blipFill rotWithShape="0">
                <a:blip r:embed="rId13"/>
                <a:stretch>
                  <a:fillRect b="-328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Rectangle 145"/>
              <p:cNvSpPr/>
              <p:nvPr/>
            </p:nvSpPr>
            <p:spPr>
              <a:xfrm>
                <a:off x="8034482" y="2990057"/>
                <a:ext cx="2453409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</m:t>
                      </m:r>
                      <m:sSup>
                        <m:sSupPr>
                          <m:ctrlPr>
                            <a:rPr lang="vi-V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</m:t>
                          </m:r>
                        </m:e>
                        <m:sup>
                          <m:r>
                            <a:rPr lang="vi-VN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  <m:sSup>
                        <m:sSupPr>
                          <m:ctrlP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</m:t>
                          </m:r>
                        </m:e>
                        <m:sup>
                          <m: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</m:t>
                      </m:r>
                      <m:sSup>
                        <m:sSupPr>
                          <m:ctrlP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</m:t>
                          </m:r>
                        </m:e>
                        <m:sup>
                          <m: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b="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</m:t>
                      </m:r>
                      <m:sSup>
                        <m:sSupPr>
                          <m:ctrlPr>
                            <a:rPr lang="vi-V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</m:t>
                          </m:r>
                        </m:e>
                        <m:sup>
                          <m:r>
                            <a:rPr lang="vi-VN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  <m:sSup>
                        <m:sSupPr>
                          <m:ctrlP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</m:e>
                        <m:sup>
                          <m: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vi-VN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</m:t>
                      </m:r>
                      <m:sSup>
                        <m:sSupPr>
                          <m:ctrlP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</m:e>
                        <m:sup>
                          <m:r>
                            <a:rPr lang="vi-VN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6" name="Rectangle 1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4482" y="2990057"/>
                <a:ext cx="2453409" cy="92333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/>
          <p:cNvSpPr/>
          <p:nvPr/>
        </p:nvSpPr>
        <p:spPr>
          <a:xfrm>
            <a:off x="9112011" y="2675121"/>
            <a:ext cx="110837" cy="3405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2" name="Rectangle 51"/>
          <p:cNvSpPr/>
          <p:nvPr/>
        </p:nvSpPr>
        <p:spPr>
          <a:xfrm>
            <a:off x="11273319" y="2675121"/>
            <a:ext cx="110837" cy="3405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270138" y="559940"/>
                <a:ext cx="3478646" cy="4564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  <a:buFont typeface="+mj-lt"/>
                  <a:buAutoNum type="alphaLcParenR" startAt="2"/>
                </a:pPr>
                <a:r>
                  <a:rPr lang="vi-VN" b="1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Nếu </a:t>
                </a:r>
                <a14:m>
                  <m:oMath xmlns:m="http://schemas.openxmlformats.org/officeDocument/2006/math">
                    <m:r>
                      <a:rPr lang="vi-VN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𝐀𝐁</m:t>
                    </m:r>
                    <m:r>
                      <a:rPr lang="vi-VN" b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a:rPr lang="vi-VN" b="1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</m:t>
                    </m:r>
                    <m:r>
                      <a:rPr lang="vi-VN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𝐂</m:t>
                    </m:r>
                  </m:oMath>
                </a14:m>
                <a:r>
                  <a:rPr lang="vi-VN" b="1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thì </a:t>
                </a:r>
                <a14:m>
                  <m:oMath xmlns:m="http://schemas.openxmlformats.org/officeDocument/2006/math">
                    <m:r>
                      <a:rPr lang="vi-VN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𝐇𝐁</m:t>
                    </m:r>
                    <m:r>
                      <a:rPr lang="vi-VN" b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a:rPr lang="vi-VN" b="1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𝐇</m:t>
                    </m:r>
                    <m:r>
                      <a:rPr lang="vi-VN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𝐂</m:t>
                    </m:r>
                  </m:oMath>
                </a14:m>
                <a:r>
                  <a:rPr lang="vi-VN" b="1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</a:t>
                </a:r>
                <a:endParaRPr lang="vi-VN" b="1" dirty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138" y="559940"/>
                <a:ext cx="3478646" cy="456472"/>
              </a:xfrm>
              <a:prstGeom prst="rect">
                <a:avLst/>
              </a:prstGeom>
              <a:blipFill rotWithShape="0">
                <a:blip r:embed="rId15"/>
                <a:stretch>
                  <a:fillRect l="-1226" b="-2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270138" y="1071603"/>
                <a:ext cx="408349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Từ </a:t>
                </a:r>
                <a:r>
                  <a:rPr lang="en-US" noProof="1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(1)</a:t>
                </a:r>
                <a:r>
                  <a:rPr lang="en-US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</a:t>
                </a:r>
                <a:r>
                  <a:rPr lang="en-US" noProof="1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(2) </a:t>
                </a:r>
                <a:r>
                  <a:rPr lang="en-US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noProof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  <m:sSup>
                      <m:sSupPr>
                        <m:ctrlPr>
                          <a:rPr lang="en-US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e>
                      <m:sup>
                        <m: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m:rPr>
                        <m:sty m:val="p"/>
                      </m:rP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  <m:sSup>
                      <m:sSupPr>
                        <m:ctrlPr>
                          <a:rPr lang="en-US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e>
                      <m:sup>
                        <m: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AB</m:t>
                        </m:r>
                        <m: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&gt;</m:t>
                        </m:r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AC</m:t>
                        </m:r>
                      </m:e>
                    </m:d>
                  </m:oMath>
                </a14:m>
                <a:endParaRPr lang="en-US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sSup>
                        <m:sSupPr>
                          <m:ctrlPr>
                            <a:rPr lang="en-US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HB</m:t>
                          </m:r>
                        </m:e>
                        <m:sup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sSup>
                        <m:sSupPr>
                          <m:ctrlPr>
                            <a:rPr lang="en-US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HC</m:t>
                          </m:r>
                        </m:e>
                        <m:sup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HB</m:t>
                      </m:r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HC</m:t>
                      </m:r>
                    </m:oMath>
                  </m:oMathPara>
                </a14:m>
                <a:endParaRPr lang="en-US" noProof="1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138" y="1071603"/>
                <a:ext cx="4083492" cy="923330"/>
              </a:xfrm>
              <a:prstGeom prst="rect">
                <a:avLst/>
              </a:prstGeom>
              <a:blipFill rotWithShape="0">
                <a:blip r:embed="rId16"/>
                <a:stretch>
                  <a:fillRect l="-1194" t="-463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270138" y="1999958"/>
                <a:ext cx="3358127" cy="4564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  <a:buFont typeface="+mj-lt"/>
                  <a:buAutoNum type="alphaLcParenR" startAt="3"/>
                </a:pPr>
                <a:r>
                  <a:rPr lang="vi-VN" b="1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Nếu </a:t>
                </a:r>
                <a14:m>
                  <m:oMath xmlns:m="http://schemas.openxmlformats.org/officeDocument/2006/math">
                    <m:r>
                      <a:rPr lang="vi-VN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𝐇𝐁</m:t>
                    </m:r>
                    <m:r>
                      <a:rPr lang="vi-VN" b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vi-VN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𝐇𝐂</m:t>
                    </m:r>
                  </m:oMath>
                </a14:m>
                <a:r>
                  <a:rPr lang="vi-VN" b="1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thì </a:t>
                </a:r>
                <a14:m>
                  <m:oMath xmlns:m="http://schemas.openxmlformats.org/officeDocument/2006/math">
                    <m:r>
                      <a:rPr lang="vi-VN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𝐀𝐁</m:t>
                    </m:r>
                    <m:r>
                      <a:rPr lang="vi-VN" b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vi-VN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𝐀𝐂</m:t>
                    </m:r>
                  </m:oMath>
                </a14:m>
                <a:endParaRPr lang="vi-VN" b="1" dirty="0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138" y="1999958"/>
                <a:ext cx="3358127" cy="456472"/>
              </a:xfrm>
              <a:prstGeom prst="rect">
                <a:avLst/>
              </a:prstGeom>
              <a:blipFill rotWithShape="0">
                <a:blip r:embed="rId17"/>
                <a:stretch>
                  <a:fillRect l="-1270" b="-2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256745" y="2580802"/>
                <a:ext cx="4083492" cy="946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Từ </a:t>
                </a:r>
                <a:r>
                  <a:rPr lang="en-US" noProof="1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(1), (2) </a:t>
                </a:r>
                <a:r>
                  <a:rPr lang="en-US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noProof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e>
                      <m:sup>
                        <m: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sSup>
                      <m:sSupPr>
                        <m:ctrlPr>
                          <a:rPr lang="en-US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e>
                      <m:sup>
                        <m: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HB</m:t>
                        </m:r>
                        <m: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HC</m:t>
                        </m:r>
                      </m:e>
                    </m:d>
                  </m:oMath>
                </a14:m>
                <a:endParaRPr lang="en-US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sSup>
                        <m:sSupPr>
                          <m:ctrlPr>
                            <a:rPr lang="en-US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AB</m:t>
                          </m:r>
                        </m:e>
                        <m:sup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AC</m:t>
                          </m:r>
                        </m:e>
                        <m:sup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AB</m:t>
                      </m:r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AC</m:t>
                      </m:r>
                    </m:oMath>
                  </m:oMathPara>
                </a14:m>
                <a:endParaRPr lang="en-US" noProof="1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745" y="2580802"/>
                <a:ext cx="4083492" cy="946991"/>
              </a:xfrm>
              <a:prstGeom prst="rect">
                <a:avLst/>
              </a:prstGeom>
              <a:blipFill rotWithShape="0">
                <a:blip r:embed="rId18"/>
                <a:stretch>
                  <a:fillRect l="-1194" t="-384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302809" y="4136053"/>
                <a:ext cx="4083492" cy="946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Từ </a:t>
                </a:r>
                <a:r>
                  <a:rPr lang="en-US" noProof="1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(1)</a:t>
                </a:r>
                <a:r>
                  <a:rPr lang="en-US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noProof="1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(2) </a:t>
                </a:r>
                <a:r>
                  <a:rPr lang="en-US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AB</m:t>
                        </m:r>
                      </m:e>
                      <m:sup>
                        <m: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  <m:sSup>
                      <m:sSupPr>
                        <m:ctrlPr>
                          <a:rPr lang="en-US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</m:e>
                      <m:sup>
                        <m: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b="0" i="1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AB</m:t>
                        </m:r>
                        <m: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b="0" i="0" noProof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AC</m:t>
                        </m:r>
                      </m:e>
                    </m:d>
                  </m:oMath>
                </a14:m>
                <a:endParaRPr lang="en-US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sSup>
                        <m:sSupPr>
                          <m:ctrlPr>
                            <a:rPr lang="en-US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HB</m:t>
                          </m:r>
                        </m:e>
                        <m:sup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b="0" i="1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HC</m:t>
                          </m:r>
                        </m:e>
                        <m:sup>
                          <m:r>
                            <a:rPr lang="en-US" b="0" i="0" noProof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HB</m:t>
                      </m:r>
                      <m: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HC</m:t>
                      </m:r>
                    </m:oMath>
                  </m:oMathPara>
                </a14:m>
                <a:endParaRPr lang="en-US" noProof="1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809" y="4136053"/>
                <a:ext cx="4083492" cy="946991"/>
              </a:xfrm>
              <a:prstGeom prst="rect">
                <a:avLst/>
              </a:prstGeom>
              <a:blipFill rotWithShape="0">
                <a:blip r:embed="rId19"/>
                <a:stretch>
                  <a:fillRect l="-1343" t="-384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4297045" y="3506826"/>
                <a:ext cx="3901394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b="1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Ngược lại, nếu A</a:t>
                </a:r>
                <a14:m>
                  <m:oMath xmlns:m="http://schemas.openxmlformats.org/officeDocument/2006/math">
                    <m:r>
                      <a:rPr lang="vi-VN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𝐁</m:t>
                    </m:r>
                    <m:r>
                      <a:rPr lang="vi-VN" b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vi-VN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vi-VN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𝐂</m:t>
                    </m:r>
                  </m:oMath>
                </a14:m>
                <a:r>
                  <a:rPr lang="vi-VN" b="1" dirty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thì </a:t>
                </a:r>
                <a:r>
                  <a:rPr lang="vi-VN" b="1" dirty="0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H</a:t>
                </a:r>
                <a14:m>
                  <m:oMath xmlns:m="http://schemas.openxmlformats.org/officeDocument/2006/math">
                    <m:r>
                      <a:rPr lang="vi-VN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𝐁</m:t>
                    </m:r>
                    <m:r>
                      <a:rPr lang="vi-VN" b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vi-VN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𝑯</m:t>
                    </m:r>
                    <m:r>
                      <a:rPr lang="vi-VN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𝐂</m:t>
                    </m:r>
                  </m:oMath>
                </a14:m>
                <a:endParaRPr lang="vi-VN" b="1" dirty="0" smtClean="0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045" y="3506826"/>
                <a:ext cx="3901394" cy="507831"/>
              </a:xfrm>
              <a:prstGeom prst="rect">
                <a:avLst/>
              </a:prstGeom>
              <a:blipFill rotWithShape="0">
                <a:blip r:embed="rId20"/>
                <a:stretch>
                  <a:fillRect l="-1406" b="-714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031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10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10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4" grpId="0"/>
      <p:bldP spid="124" grpId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/>
      <p:bldP spid="130" grpId="1"/>
      <p:bldP spid="131" grpId="0" animBg="1"/>
      <p:bldP spid="131" grpId="1" animBg="1"/>
      <p:bldP spid="132" grpId="0"/>
      <p:bldP spid="132" grpId="1"/>
      <p:bldP spid="133" grpId="0"/>
      <p:bldP spid="133" grpId="1" build="allAtOnce"/>
      <p:bldP spid="134" grpId="0"/>
      <p:bldP spid="134" grpId="1"/>
      <p:bldP spid="137" grpId="0"/>
      <p:bldP spid="138" grpId="0"/>
      <p:bldP spid="139" grpId="0"/>
      <p:bldP spid="140" grpId="0"/>
      <p:bldP spid="140" grpId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/>
      <p:bldP spid="144" grpId="1"/>
      <p:bldP spid="145" grpId="0"/>
      <p:bldP spid="145" grpId="1" uiExpand="1" build="allAtOnce"/>
      <p:bldP spid="146" grpId="0"/>
      <p:bldP spid="146" grpId="1"/>
      <p:bldP spid="51" grpId="0" animBg="1"/>
      <p:bldP spid="51" grpId="1" animBg="1"/>
      <p:bldP spid="52" grpId="0" animBg="1"/>
      <p:bldP spid="52" grpId="1" animBg="1"/>
      <p:bldP spid="53" grpId="0"/>
      <p:bldP spid="54" grpId="0"/>
      <p:bldP spid="2" grpId="0"/>
      <p:bldP spid="58" grpId="0"/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277" y="101017"/>
            <a:ext cx="115348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III. CÁC ĐƯỜNG XIÊN VÀ HÌNH CHIẾU CỦA CHÚNG</a:t>
            </a:r>
            <a:endParaRPr lang="en-US" sz="2200" noProof="1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992" y="531904"/>
            <a:ext cx="1131109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vi-VN" sz="20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Định lý 2: </a:t>
            </a:r>
            <a:r>
              <a:rPr lang="vi-VN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Trong hai đường xiên kẻ từ một điểm nằm ngoài một đường thẳng đến đường thẳng đó: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vi-VN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Đường xiên nào có hình chiếu lớn hơn thì lớn hơn.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vi-VN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Đường xiên nào lớn hơn thì có hình chiếu lớn hơn.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vi-VN" sz="20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Nếu hai đường xiên bằng nhau thì hai hình chiếu bằng nhau, và ngược lại, nếu hai hình chiếu bằng nhau thì hai đường xiên bằng nhau.</a:t>
            </a:r>
          </a:p>
        </p:txBody>
      </p:sp>
      <p:sp>
        <p:nvSpPr>
          <p:cNvPr id="4" name="Freeform 36"/>
          <p:cNvSpPr>
            <a:spLocks/>
          </p:cNvSpPr>
          <p:nvPr/>
        </p:nvSpPr>
        <p:spPr bwMode="auto">
          <a:xfrm>
            <a:off x="2336962" y="5044803"/>
            <a:ext cx="163513" cy="161925"/>
          </a:xfrm>
          <a:custGeom>
            <a:avLst/>
            <a:gdLst>
              <a:gd name="T0" fmla="*/ 0 w 103"/>
              <a:gd name="T1" fmla="*/ 102 h 102"/>
              <a:gd name="T2" fmla="*/ 1 w 103"/>
              <a:gd name="T3" fmla="*/ 0 h 102"/>
              <a:gd name="T4" fmla="*/ 103 w 103"/>
              <a:gd name="T5" fmla="*/ 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3" h="102">
                <a:moveTo>
                  <a:pt x="0" y="102"/>
                </a:moveTo>
                <a:lnTo>
                  <a:pt x="1" y="0"/>
                </a:lnTo>
                <a:lnTo>
                  <a:pt x="103" y="0"/>
                </a:lnTo>
              </a:path>
            </a:pathLst>
          </a:custGeom>
          <a:noFill/>
          <a:ln w="2222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112999" y="4947966"/>
            <a:ext cx="3217863" cy="273050"/>
            <a:chOff x="2920" y="3396"/>
            <a:chExt cx="2027" cy="172"/>
          </a:xfrm>
        </p:grpSpPr>
        <p:sp>
          <p:nvSpPr>
            <p:cNvPr id="6" name="Line 37"/>
            <p:cNvSpPr>
              <a:spLocks noChangeShapeType="1"/>
            </p:cNvSpPr>
            <p:nvPr/>
          </p:nvSpPr>
          <p:spPr bwMode="auto">
            <a:xfrm>
              <a:off x="2920" y="3555"/>
              <a:ext cx="1977" cy="9"/>
            </a:xfrm>
            <a:prstGeom prst="line">
              <a:avLst/>
            </a:prstGeom>
            <a:noFill/>
            <a:ln w="222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830" y="3396"/>
              <a:ext cx="11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8" name="Line 40"/>
          <p:cNvSpPr>
            <a:spLocks noChangeShapeType="1"/>
          </p:cNvSpPr>
          <p:nvPr/>
        </p:nvSpPr>
        <p:spPr bwMode="auto">
          <a:xfrm flipH="1">
            <a:off x="1646399" y="3825603"/>
            <a:ext cx="860425" cy="1376363"/>
          </a:xfrm>
          <a:prstGeom prst="line">
            <a:avLst/>
          </a:prstGeom>
          <a:noFill/>
          <a:ln w="2222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" name="Line 41"/>
          <p:cNvSpPr>
            <a:spLocks noChangeShapeType="1"/>
          </p:cNvSpPr>
          <p:nvPr/>
        </p:nvSpPr>
        <p:spPr bwMode="auto">
          <a:xfrm flipH="1">
            <a:off x="2500474" y="3825603"/>
            <a:ext cx="6350" cy="1381125"/>
          </a:xfrm>
          <a:prstGeom prst="line">
            <a:avLst/>
          </a:prstGeom>
          <a:noFill/>
          <a:ln w="22225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2506824" y="3825603"/>
            <a:ext cx="1009650" cy="1385888"/>
          </a:xfrm>
          <a:prstGeom prst="line">
            <a:avLst/>
          </a:prstGeom>
          <a:noFill/>
          <a:ln w="22225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2308387" y="5176566"/>
            <a:ext cx="242888" cy="342900"/>
            <a:chOff x="3673" y="3540"/>
            <a:chExt cx="153" cy="216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3774" y="3540"/>
              <a:ext cx="39" cy="3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3774" y="3540"/>
              <a:ext cx="39" cy="38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673" y="3584"/>
              <a:ext cx="15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H</a:t>
              </a:r>
              <a:endParaRPr kumimoji="0" lang="vi-V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5" name="Group 52"/>
          <p:cNvGrpSpPr>
            <a:grpSpLocks/>
          </p:cNvGrpSpPr>
          <p:nvPr/>
        </p:nvGrpSpPr>
        <p:grpSpPr bwMode="auto">
          <a:xfrm>
            <a:off x="2330612" y="3566841"/>
            <a:ext cx="217488" cy="288925"/>
            <a:chOff x="3687" y="2526"/>
            <a:chExt cx="137" cy="182"/>
          </a:xfrm>
        </p:grpSpPr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3779" y="2669"/>
              <a:ext cx="38" cy="3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3779" y="2669"/>
              <a:ext cx="38" cy="39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687" y="2526"/>
              <a:ext cx="13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1565437" y="5171803"/>
            <a:ext cx="217488" cy="339725"/>
            <a:chOff x="3205" y="3537"/>
            <a:chExt cx="137" cy="214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3236" y="3537"/>
              <a:ext cx="39" cy="3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3236" y="3537"/>
              <a:ext cx="39" cy="39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205" y="3579"/>
              <a:ext cx="137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3" name="Group 60"/>
          <p:cNvGrpSpPr>
            <a:grpSpLocks/>
          </p:cNvGrpSpPr>
          <p:nvPr/>
        </p:nvGrpSpPr>
        <p:grpSpPr bwMode="auto">
          <a:xfrm>
            <a:off x="3472011" y="5165470"/>
            <a:ext cx="323850" cy="314326"/>
            <a:chOff x="4406" y="3533"/>
            <a:chExt cx="204" cy="198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4406" y="3533"/>
              <a:ext cx="57" cy="58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4406" y="3533"/>
              <a:ext cx="57" cy="58"/>
            </a:xfrm>
            <a:prstGeom prst="ellipse">
              <a:avLst/>
            </a:prstGeom>
            <a:solidFill>
              <a:srgbClr val="FFFFFF"/>
            </a:solidFill>
            <a:ln w="11113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412" y="3576"/>
              <a:ext cx="19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16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vi-VN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5081750" y="3725470"/>
                <a:ext cx="6096000" cy="175432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  <a:buAutoNum type="alphaLcParenR"/>
                </a:pPr>
                <a:r>
                  <a:rPr lang="vi-VN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Nếu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HB</m:t>
                    </m:r>
                    <m: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m:rPr>
                        <m:sty m:val="p"/>
                      </m:rP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HC</m:t>
                    </m:r>
                  </m:oMath>
                </a14:m>
                <a:r>
                  <a:rPr lang="vi-VN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thì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AB</m:t>
                    </m:r>
                    <m: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m:rPr>
                        <m:sty m:val="p"/>
                      </m:rP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</m:t>
                    </m:r>
                  </m:oMath>
                </a14:m>
                <a:r>
                  <a:rPr lang="vi-VN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</a:t>
                </a:r>
              </a:p>
              <a:p>
                <a:pPr marL="457200" indent="-457200">
                  <a:lnSpc>
                    <a:spcPct val="150000"/>
                  </a:lnSpc>
                  <a:buAutoNum type="alphaLcParenR"/>
                </a:pPr>
                <a:r>
                  <a:rPr lang="vi-VN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Nếu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AB</m:t>
                    </m:r>
                    <m: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m:rPr>
                        <m:sty m:val="p"/>
                      </m:rP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</m:t>
                    </m:r>
                  </m:oMath>
                </a14:m>
                <a:r>
                  <a:rPr lang="vi-VN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thì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HB</m:t>
                    </m:r>
                    <m: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m:rPr>
                        <m:sty m:val="p"/>
                      </m:rP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HC</m:t>
                    </m:r>
                  </m:oMath>
                </a14:m>
                <a:r>
                  <a:rPr lang="vi-VN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</a:t>
                </a:r>
              </a:p>
              <a:p>
                <a:pPr marL="457200" indent="-457200">
                  <a:lnSpc>
                    <a:spcPct val="150000"/>
                  </a:lnSpc>
                  <a:buAutoNum type="alphaLcParenR"/>
                </a:pPr>
                <a:r>
                  <a:rPr lang="vi-VN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Nếu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HB</m:t>
                    </m:r>
                    <m: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HC</m:t>
                    </m:r>
                  </m:oMath>
                </a14:m>
                <a:r>
                  <a:rPr lang="vi-VN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thì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AB</m:t>
                    </m:r>
                    <m: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</m:t>
                    </m:r>
                  </m:oMath>
                </a14:m>
                <a:r>
                  <a:rPr lang="vi-VN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 và ngược lại, nếu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AB</m:t>
                    </m:r>
                    <m: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</m:t>
                    </m:r>
                  </m:oMath>
                </a14:m>
                <a:r>
                  <a:rPr lang="vi-VN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thì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HB</m:t>
                    </m:r>
                    <m: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vi-V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HC</m:t>
                    </m:r>
                  </m:oMath>
                </a14:m>
                <a:endParaRPr lang="vi-VN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750" y="3725470"/>
                <a:ext cx="6096000" cy="1754326"/>
              </a:xfrm>
              <a:prstGeom prst="rect">
                <a:avLst/>
              </a:prstGeom>
              <a:blipFill rotWithShape="0">
                <a:blip r:embed="rId2"/>
                <a:stretch>
                  <a:fillRect l="-800" b="-138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243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Box 304"/>
          <p:cNvSpPr txBox="1"/>
          <p:nvPr/>
        </p:nvSpPr>
        <p:spPr>
          <a:xfrm>
            <a:off x="148756" y="168192"/>
            <a:ext cx="5743716" cy="1012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 toán 1. </a:t>
            </a:r>
            <a:r>
              <a:rPr lang="en-US" sz="20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Ba bạn An, Bình và Cường lần lượt bơi từ A đến C, H, B như hình vẽ, biết khoảng cách từ H đến C ngắn hơn khoảng cách từ H đến B, hỏi</a:t>
            </a:r>
          </a:p>
        </p:txBody>
      </p:sp>
      <p:sp>
        <p:nvSpPr>
          <p:cNvPr id="308" name="TextBox 307"/>
          <p:cNvSpPr txBox="1"/>
          <p:nvPr/>
        </p:nvSpPr>
        <p:spPr>
          <a:xfrm>
            <a:off x="148755" y="1183855"/>
            <a:ext cx="49476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sz="20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An và Bình ai bơi gần hơn? Vì sao?</a:t>
            </a:r>
          </a:p>
          <a:p>
            <a:pPr marL="457200" indent="-457200">
              <a:buAutoNum type="alphaLcParenR"/>
            </a:pPr>
            <a:r>
              <a:rPr lang="en-US" sz="2000" noProof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Bạn nào bơi gần nhất? Vì sao?</a:t>
            </a:r>
          </a:p>
          <a:p>
            <a:pPr marL="457200" indent="-457200">
              <a:buAutoNum type="alphaLcParenR"/>
            </a:pPr>
            <a:r>
              <a:rPr lang="en-US" sz="2000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Bạn nào bơi xa nhất? Vì sao?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7017" y="2224609"/>
            <a:ext cx="2473456" cy="2383158"/>
          </a:xfrm>
          <a:prstGeom prst="rect">
            <a:avLst/>
          </a:prstGeom>
        </p:spPr>
      </p:pic>
      <p:sp>
        <p:nvSpPr>
          <p:cNvPr id="310" name="TextBox 309"/>
          <p:cNvSpPr txBox="1"/>
          <p:nvPr/>
        </p:nvSpPr>
        <p:spPr>
          <a:xfrm>
            <a:off x="9819969" y="1983082"/>
            <a:ext cx="778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noProof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Giải</a:t>
            </a:r>
            <a:endParaRPr lang="en-US" sz="2000" b="1" noProof="1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727495" y="168192"/>
            <a:ext cx="45719" cy="65067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888584" y="113932"/>
                <a:ext cx="611690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noProof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Bài toán hình học: </a:t>
                </a:r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Cho tam giác ABC có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AH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⊥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BC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t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ạ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i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;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HC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HB</m:t>
                      </m:r>
                    </m:oMath>
                  </m:oMathPara>
                </a14:m>
                <a:endParaRPr lang="en-US" sz="200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So sánh AC và AH</a:t>
                </a:r>
              </a:p>
              <a:p>
                <a:pPr marL="457200" indent="-457200">
                  <a:buAutoNum type="alphaLcParenR"/>
                </a:pPr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Trong ba đoạn thẳng AC, AH, AB đoạn thẳng nào ngắn nhất? Vì sao?</a:t>
                </a:r>
              </a:p>
              <a:p>
                <a:pPr marL="457200" indent="-457200">
                  <a:buFontTx/>
                  <a:buAutoNum type="alphaLcParenR"/>
                </a:pPr>
                <a:r>
                  <a:rPr lang="en-US" sz="2000" noProof="1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Trong ba đoạn thẳng AC, AH, AB đoạn thẳng nào dài nhất</a:t>
                </a:r>
                <a:r>
                  <a:rPr lang="en-US" sz="2000" noProof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? Vì sao?</a:t>
                </a:r>
                <a:endParaRPr lang="en-US" sz="2000" noProof="1">
                  <a:solidFill>
                    <a:srgbClr val="FFFF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584" y="113932"/>
                <a:ext cx="6116904" cy="2246769"/>
              </a:xfrm>
              <a:prstGeom prst="rect">
                <a:avLst/>
              </a:prstGeom>
              <a:blipFill rotWithShape="0">
                <a:blip r:embed="rId3"/>
                <a:stretch>
                  <a:fillRect l="-1097" t="-1630" b="-407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8088732" y="2559912"/>
                <a:ext cx="424076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noProof="1" smtClean="0">
                    <a:solidFill>
                      <a:srgbClr val="FFFF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c) Trong ba đoạn thẳng AC, AH, AB đoạn thẳng nào dài nhất? Vì sao?</a:t>
                </a:r>
              </a:p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∉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BC</m:t>
                    </m:r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</m:oMath>
                </a14:m>
                <a:endParaRPr lang="en-US" sz="20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HC là hình chiếu của đường xiên AC</a:t>
                </a:r>
              </a:p>
              <a:p>
                <a:r>
                  <a:rPr lang="en-US" sz="2000" b="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HB là hình chiếu của đường xiên AB</a:t>
                </a:r>
              </a:p>
              <a:p>
                <a:r>
                  <a:rPr lang="en-US" sz="200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HC</m:t>
                    </m:r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HB</m:t>
                    </m:r>
                  </m:oMath>
                </a14:m>
                <a:endParaRPr lang="en-US" sz="20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AC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AB</m:t>
                      </m:r>
                    </m:oMath>
                  </m:oMathPara>
                </a14:m>
                <a:endParaRPr lang="en-US" sz="20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2000" b="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AH</m:t>
                    </m:r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</m:t>
                    </m:r>
                  </m:oMath>
                </a14:m>
                <a:r>
                  <a:rPr lang="en-US" sz="2000" b="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(cmt)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AH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AC</m:t>
                      </m:r>
                      <m: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en-US" sz="2000" b="0" i="0" noProof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AB</m:t>
                      </m:r>
                    </m:oMath>
                  </m:oMathPara>
                </a14:m>
                <a:endParaRPr lang="en-US" sz="2000" b="0" noProof="1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0" i="1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</m:oMath>
                </a14:m>
                <a:r>
                  <a:rPr lang="en-US" sz="2000" b="0" i="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Đoạn thẳng AB dài nhất trong ba đoạn thẳng AC, AH, AB.</a:t>
                </a:r>
              </a:p>
              <a:p>
                <a14:m>
                  <m:oMath xmlns:m="http://schemas.openxmlformats.org/officeDocument/2006/math">
                    <m:r>
                      <a:rPr lang="en-US" sz="2000" b="0" i="0" noProof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</m:oMath>
                </a14:m>
                <a:r>
                  <a:rPr lang="en-US" sz="2000" b="0" noProof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Bạn Cường bơi xa nhất.</a:t>
                </a: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8732" y="2559912"/>
                <a:ext cx="4240760" cy="3785652"/>
              </a:xfrm>
              <a:prstGeom prst="rect">
                <a:avLst/>
              </a:prstGeom>
              <a:blipFill rotWithShape="0">
                <a:blip r:embed="rId4"/>
                <a:stretch>
                  <a:fillRect l="-1580" t="-966" b="-193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2" descr="228"/>
          <p:cNvSpPr>
            <a:spLocks noChangeAspect="1" noChangeArrowheads="1"/>
          </p:cNvSpPr>
          <p:nvPr/>
        </p:nvSpPr>
        <p:spPr bwMode="auto">
          <a:xfrm>
            <a:off x="1158169" y="2318419"/>
            <a:ext cx="3260064" cy="2102224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317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>
              <a:cs typeface="Arial" panose="020B0604020202020204" pitchFamily="34" charset="0"/>
            </a:endParaRPr>
          </a:p>
        </p:txBody>
      </p:sp>
      <p:sp>
        <p:nvSpPr>
          <p:cNvPr id="54" name="Rectangle 4" descr="228"/>
          <p:cNvSpPr>
            <a:spLocks noChangeAspect="1" noChangeArrowheads="1"/>
          </p:cNvSpPr>
          <p:nvPr/>
        </p:nvSpPr>
        <p:spPr bwMode="auto">
          <a:xfrm>
            <a:off x="1831141" y="4160866"/>
            <a:ext cx="417600" cy="25941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CC"/>
                </a:solidFill>
                <a:cs typeface="Arial" panose="020B0604020202020204" pitchFamily="34" charset="0"/>
              </a:rPr>
              <a:t>C</a:t>
            </a:r>
            <a:endParaRPr lang="en-US" altLang="en-US" sz="1600" b="1" dirty="0">
              <a:solidFill>
                <a:srgbClr val="0000CC"/>
              </a:solidFill>
              <a:cs typeface="Arial" panose="020B0604020202020204" pitchFamily="34" charset="0"/>
            </a:endParaRPr>
          </a:p>
        </p:txBody>
      </p:sp>
      <p:sp>
        <p:nvSpPr>
          <p:cNvPr id="55" name="Rectangle 5" descr="228"/>
          <p:cNvSpPr>
            <a:spLocks noChangeAspect="1" noChangeArrowheads="1"/>
          </p:cNvSpPr>
          <p:nvPr/>
        </p:nvSpPr>
        <p:spPr bwMode="auto">
          <a:xfrm>
            <a:off x="2577597" y="2317731"/>
            <a:ext cx="419100" cy="2603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CC"/>
                </a:solidFill>
                <a:cs typeface="Arial" panose="020B0604020202020204" pitchFamily="34" charset="0"/>
              </a:rPr>
              <a:t>A</a:t>
            </a:r>
          </a:p>
        </p:txBody>
      </p:sp>
      <p:sp>
        <p:nvSpPr>
          <p:cNvPr id="56" name="Rectangle 6" descr="228"/>
          <p:cNvSpPr>
            <a:spLocks noChangeAspect="1" noChangeArrowheads="1"/>
          </p:cNvSpPr>
          <p:nvPr/>
        </p:nvSpPr>
        <p:spPr bwMode="auto">
          <a:xfrm>
            <a:off x="2575353" y="4159158"/>
            <a:ext cx="417529" cy="2603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CC"/>
                </a:solidFill>
                <a:cs typeface="Arial" panose="020B0604020202020204" pitchFamily="34" charset="0"/>
              </a:rPr>
              <a:t>H</a:t>
            </a:r>
            <a:endParaRPr lang="en-US" altLang="en-US" sz="1600" b="1" dirty="0">
              <a:solidFill>
                <a:srgbClr val="0000CC"/>
              </a:solidFill>
              <a:cs typeface="Arial" panose="020B0604020202020204" pitchFamily="34" charset="0"/>
            </a:endParaRPr>
          </a:p>
        </p:txBody>
      </p:sp>
      <p:sp>
        <p:nvSpPr>
          <p:cNvPr id="58" name="Rectangle 7" descr="228"/>
          <p:cNvSpPr>
            <a:spLocks noChangeAspect="1" noChangeArrowheads="1"/>
          </p:cNvSpPr>
          <p:nvPr/>
        </p:nvSpPr>
        <p:spPr bwMode="auto">
          <a:xfrm>
            <a:off x="3592486" y="4160308"/>
            <a:ext cx="417249" cy="259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CC"/>
                </a:solidFill>
                <a:cs typeface="Arial" panose="020B0604020202020204" pitchFamily="34" charset="0"/>
              </a:rPr>
              <a:t>B</a:t>
            </a:r>
            <a:endParaRPr lang="en-US" altLang="en-US" sz="1600" b="1" dirty="0">
              <a:solidFill>
                <a:srgbClr val="0000CC"/>
              </a:solidFill>
              <a:cs typeface="Arial" panose="020B0604020202020204" pitchFamily="34" charset="0"/>
            </a:endParaRPr>
          </a:p>
        </p:txBody>
      </p:sp>
      <p:sp>
        <p:nvSpPr>
          <p:cNvPr id="60" name="Rectangle 3" descr="back_sky_1"/>
          <p:cNvSpPr>
            <a:spLocks noChangeAspect="1" noChangeArrowheads="1"/>
          </p:cNvSpPr>
          <p:nvPr/>
        </p:nvSpPr>
        <p:spPr bwMode="auto">
          <a:xfrm>
            <a:off x="1484781" y="2578768"/>
            <a:ext cx="2606840" cy="1581525"/>
          </a:xfrm>
          <a:prstGeom prst="rect">
            <a:avLst/>
          </a:prstGeom>
          <a:solidFill>
            <a:srgbClr val="0070C0"/>
          </a:solidFill>
          <a:ln w="317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>
              <a:cs typeface="Arial" panose="020B0604020202020204" pitchFamily="34" charset="0"/>
            </a:endParaRPr>
          </a:p>
        </p:txBody>
      </p:sp>
      <p:cxnSp>
        <p:nvCxnSpPr>
          <p:cNvPr id="62" name="Straight Arrow Connector 61"/>
          <p:cNvCxnSpPr>
            <a:stCxn id="60" idx="0"/>
          </p:cNvCxnSpPr>
          <p:nvPr/>
        </p:nvCxnSpPr>
        <p:spPr>
          <a:xfrm flipH="1">
            <a:off x="2781436" y="2578768"/>
            <a:ext cx="6765" cy="1577548"/>
          </a:xfrm>
          <a:prstGeom prst="straightConnector1">
            <a:avLst/>
          </a:prstGeom>
          <a:ln w="38100">
            <a:solidFill>
              <a:schemeClr val="bg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23"/>
          <p:cNvGrpSpPr>
            <a:grpSpLocks noChangeAspect="1"/>
          </p:cNvGrpSpPr>
          <p:nvPr/>
        </p:nvGrpSpPr>
        <p:grpSpPr bwMode="auto">
          <a:xfrm rot="10800000">
            <a:off x="2706680" y="2918682"/>
            <a:ext cx="176963" cy="338441"/>
            <a:chOff x="3362" y="3210"/>
            <a:chExt cx="138" cy="390"/>
          </a:xfrm>
        </p:grpSpPr>
        <p:grpSp>
          <p:nvGrpSpPr>
            <p:cNvPr id="64" name="Group 24"/>
            <p:cNvGrpSpPr>
              <a:grpSpLocks noChangeAspect="1"/>
            </p:cNvGrpSpPr>
            <p:nvPr/>
          </p:nvGrpSpPr>
          <p:grpSpPr bwMode="auto">
            <a:xfrm>
              <a:off x="3362" y="3210"/>
              <a:ext cx="138" cy="111"/>
              <a:chOff x="3360" y="3220"/>
              <a:chExt cx="144" cy="116"/>
            </a:xfrm>
          </p:grpSpPr>
          <p:sp>
            <p:nvSpPr>
              <p:cNvPr id="72" name="Oval 25"/>
              <p:cNvSpPr>
                <a:spLocks noChangeAspect="1" noChangeArrowheads="1"/>
              </p:cNvSpPr>
              <p:nvPr/>
            </p:nvSpPr>
            <p:spPr bwMode="auto">
              <a:xfrm rot="20036566" flipH="1">
                <a:off x="3360" y="3220"/>
                <a:ext cx="18" cy="116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solidFill>
                  <a:srgbClr val="FFCC9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73" name="Oval 26"/>
              <p:cNvSpPr>
                <a:spLocks noChangeAspect="1" noChangeArrowheads="1"/>
              </p:cNvSpPr>
              <p:nvPr/>
            </p:nvSpPr>
            <p:spPr bwMode="auto">
              <a:xfrm rot="1563434">
                <a:off x="3486" y="3220"/>
                <a:ext cx="18" cy="116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solidFill>
                  <a:srgbClr val="FFCC9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5" name="Group 27"/>
            <p:cNvGrpSpPr>
              <a:grpSpLocks noChangeAspect="1"/>
            </p:cNvGrpSpPr>
            <p:nvPr/>
          </p:nvGrpSpPr>
          <p:grpSpPr bwMode="auto">
            <a:xfrm>
              <a:off x="3375" y="3217"/>
              <a:ext cx="114" cy="383"/>
              <a:chOff x="3375" y="3217"/>
              <a:chExt cx="114" cy="383"/>
            </a:xfrm>
          </p:grpSpPr>
          <p:grpSp>
            <p:nvGrpSpPr>
              <p:cNvPr id="66" name="Group 28"/>
              <p:cNvGrpSpPr>
                <a:grpSpLocks noChangeAspect="1"/>
              </p:cNvGrpSpPr>
              <p:nvPr/>
            </p:nvGrpSpPr>
            <p:grpSpPr bwMode="auto">
              <a:xfrm>
                <a:off x="3375" y="3447"/>
                <a:ext cx="114" cy="153"/>
                <a:chOff x="2664" y="1968"/>
                <a:chExt cx="600" cy="805"/>
              </a:xfrm>
            </p:grpSpPr>
            <p:sp>
              <p:nvSpPr>
                <p:cNvPr id="70" name="Oval 29"/>
                <p:cNvSpPr>
                  <a:spLocks noChangeAspect="1" noChangeArrowheads="1"/>
                </p:cNvSpPr>
                <p:nvPr/>
              </p:nvSpPr>
              <p:spPr bwMode="auto">
                <a:xfrm rot="1110520">
                  <a:off x="2664" y="1968"/>
                  <a:ext cx="121" cy="805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  <a:ln w="9525">
                  <a:solidFill>
                    <a:srgbClr val="FFCC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solidFill>
                      <a:srgbClr val="FF0000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1" name="Oval 30"/>
                <p:cNvSpPr>
                  <a:spLocks noChangeAspect="1" noChangeArrowheads="1"/>
                </p:cNvSpPr>
                <p:nvPr/>
              </p:nvSpPr>
              <p:spPr bwMode="auto">
                <a:xfrm rot="20489480" flipH="1">
                  <a:off x="3143" y="1968"/>
                  <a:ext cx="121" cy="805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  <a:ln w="9525">
                  <a:solidFill>
                    <a:srgbClr val="FFCC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solidFill>
                      <a:srgbClr val="FF0000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67" name="Group 31"/>
              <p:cNvGrpSpPr>
                <a:grpSpLocks noChangeAspect="1"/>
              </p:cNvGrpSpPr>
              <p:nvPr/>
            </p:nvGrpSpPr>
            <p:grpSpPr bwMode="auto">
              <a:xfrm>
                <a:off x="3386" y="3217"/>
                <a:ext cx="92" cy="239"/>
                <a:chOff x="3386" y="3217"/>
                <a:chExt cx="92" cy="239"/>
              </a:xfrm>
            </p:grpSpPr>
            <p:sp>
              <p:nvSpPr>
                <p:cNvPr id="68" name="Oval 32"/>
                <p:cNvSpPr>
                  <a:spLocks noChangeAspect="1" noChangeArrowheads="1"/>
                </p:cNvSpPr>
                <p:nvPr/>
              </p:nvSpPr>
              <p:spPr bwMode="auto">
                <a:xfrm>
                  <a:off x="3400" y="3217"/>
                  <a:ext cx="58" cy="8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9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3386" y="3310"/>
                  <a:ext cx="92" cy="146"/>
                </a:xfrm>
                <a:prstGeom prst="ellipse">
                  <a:avLst/>
                </a:prstGeom>
                <a:solidFill>
                  <a:srgbClr val="0000CC"/>
                </a:solidFill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cs typeface="Arial" panose="020B0604020202020204" pitchFamily="34" charset="0"/>
                  </a:endParaRPr>
                </a:p>
              </p:txBody>
            </p:sp>
          </p:grpSp>
        </p:grpSp>
      </p:grpSp>
      <p:cxnSp>
        <p:nvCxnSpPr>
          <p:cNvPr id="74" name="Straight Arrow Connector 73"/>
          <p:cNvCxnSpPr>
            <a:stCxn id="60" idx="0"/>
          </p:cNvCxnSpPr>
          <p:nvPr/>
        </p:nvCxnSpPr>
        <p:spPr>
          <a:xfrm>
            <a:off x="2788201" y="2578768"/>
            <a:ext cx="1011184" cy="1585699"/>
          </a:xfrm>
          <a:prstGeom prst="straightConnector1">
            <a:avLst/>
          </a:prstGeom>
          <a:ln w="38100">
            <a:solidFill>
              <a:schemeClr val="bg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54" idx="0"/>
          </p:cNvCxnSpPr>
          <p:nvPr/>
        </p:nvCxnSpPr>
        <p:spPr>
          <a:xfrm flipH="1">
            <a:off x="2039941" y="2574594"/>
            <a:ext cx="744877" cy="1586272"/>
          </a:xfrm>
          <a:prstGeom prst="straightConnector1">
            <a:avLst/>
          </a:prstGeom>
          <a:ln w="38100">
            <a:solidFill>
              <a:schemeClr val="bg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23"/>
          <p:cNvGrpSpPr>
            <a:grpSpLocks noChangeAspect="1"/>
          </p:cNvGrpSpPr>
          <p:nvPr/>
        </p:nvGrpSpPr>
        <p:grpSpPr bwMode="auto">
          <a:xfrm rot="8885919" flipH="1">
            <a:off x="2971782" y="2855419"/>
            <a:ext cx="176046" cy="339146"/>
            <a:chOff x="3361" y="3210"/>
            <a:chExt cx="137" cy="390"/>
          </a:xfrm>
        </p:grpSpPr>
        <p:grpSp>
          <p:nvGrpSpPr>
            <p:cNvPr id="77" name="Group 24"/>
            <p:cNvGrpSpPr>
              <a:grpSpLocks noChangeAspect="1"/>
            </p:cNvGrpSpPr>
            <p:nvPr/>
          </p:nvGrpSpPr>
          <p:grpSpPr bwMode="auto">
            <a:xfrm>
              <a:off x="3361" y="3210"/>
              <a:ext cx="137" cy="111"/>
              <a:chOff x="3360" y="3220"/>
              <a:chExt cx="143" cy="116"/>
            </a:xfrm>
          </p:grpSpPr>
          <p:sp>
            <p:nvSpPr>
              <p:cNvPr id="85" name="Oval 25"/>
              <p:cNvSpPr>
                <a:spLocks noChangeAspect="1" noChangeArrowheads="1"/>
              </p:cNvSpPr>
              <p:nvPr/>
            </p:nvSpPr>
            <p:spPr bwMode="auto">
              <a:xfrm rot="20036566" flipH="1">
                <a:off x="3360" y="3220"/>
                <a:ext cx="18" cy="116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solidFill>
                  <a:srgbClr val="FFCC9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86" name="Oval 26"/>
              <p:cNvSpPr>
                <a:spLocks noChangeAspect="1" noChangeArrowheads="1"/>
              </p:cNvSpPr>
              <p:nvPr/>
            </p:nvSpPr>
            <p:spPr bwMode="auto">
              <a:xfrm rot="1563434">
                <a:off x="3485" y="3220"/>
                <a:ext cx="18" cy="116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solidFill>
                  <a:srgbClr val="FFCC9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8" name="Group 27"/>
            <p:cNvGrpSpPr>
              <a:grpSpLocks noChangeAspect="1"/>
            </p:cNvGrpSpPr>
            <p:nvPr/>
          </p:nvGrpSpPr>
          <p:grpSpPr bwMode="auto">
            <a:xfrm>
              <a:off x="3375" y="3217"/>
              <a:ext cx="114" cy="383"/>
              <a:chOff x="3375" y="3217"/>
              <a:chExt cx="114" cy="383"/>
            </a:xfrm>
          </p:grpSpPr>
          <p:grpSp>
            <p:nvGrpSpPr>
              <p:cNvPr id="79" name="Group 28"/>
              <p:cNvGrpSpPr>
                <a:grpSpLocks noChangeAspect="1"/>
              </p:cNvGrpSpPr>
              <p:nvPr/>
            </p:nvGrpSpPr>
            <p:grpSpPr bwMode="auto">
              <a:xfrm>
                <a:off x="3375" y="3447"/>
                <a:ext cx="114" cy="153"/>
                <a:chOff x="2664" y="1968"/>
                <a:chExt cx="600" cy="805"/>
              </a:xfrm>
            </p:grpSpPr>
            <p:sp>
              <p:nvSpPr>
                <p:cNvPr id="83" name="Oval 29"/>
                <p:cNvSpPr>
                  <a:spLocks noChangeAspect="1" noChangeArrowheads="1"/>
                </p:cNvSpPr>
                <p:nvPr/>
              </p:nvSpPr>
              <p:spPr bwMode="auto">
                <a:xfrm rot="1110520">
                  <a:off x="2664" y="1968"/>
                  <a:ext cx="121" cy="805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  <a:ln w="9525">
                  <a:solidFill>
                    <a:srgbClr val="FFCC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solidFill>
                      <a:srgbClr val="FF0000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4" name="Oval 30"/>
                <p:cNvSpPr>
                  <a:spLocks noChangeAspect="1" noChangeArrowheads="1"/>
                </p:cNvSpPr>
                <p:nvPr/>
              </p:nvSpPr>
              <p:spPr bwMode="auto">
                <a:xfrm rot="20489480" flipH="1">
                  <a:off x="3143" y="1968"/>
                  <a:ext cx="121" cy="805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  <a:ln w="9525">
                  <a:solidFill>
                    <a:srgbClr val="FFCC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solidFill>
                      <a:srgbClr val="FF0000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80" name="Group 31"/>
              <p:cNvGrpSpPr>
                <a:grpSpLocks noChangeAspect="1"/>
              </p:cNvGrpSpPr>
              <p:nvPr/>
            </p:nvGrpSpPr>
            <p:grpSpPr bwMode="auto">
              <a:xfrm>
                <a:off x="3386" y="3217"/>
                <a:ext cx="92" cy="239"/>
                <a:chOff x="3386" y="3217"/>
                <a:chExt cx="92" cy="239"/>
              </a:xfrm>
            </p:grpSpPr>
            <p:sp>
              <p:nvSpPr>
                <p:cNvPr id="81" name="Oval 32"/>
                <p:cNvSpPr>
                  <a:spLocks noChangeAspect="1" noChangeArrowheads="1"/>
                </p:cNvSpPr>
                <p:nvPr/>
              </p:nvSpPr>
              <p:spPr bwMode="auto">
                <a:xfrm>
                  <a:off x="3400" y="3217"/>
                  <a:ext cx="58" cy="8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2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3386" y="3310"/>
                  <a:ext cx="92" cy="146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cs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87" name="Group 23"/>
          <p:cNvGrpSpPr>
            <a:grpSpLocks noChangeAspect="1"/>
          </p:cNvGrpSpPr>
          <p:nvPr/>
        </p:nvGrpSpPr>
        <p:grpSpPr bwMode="auto">
          <a:xfrm rot="12092694">
            <a:off x="2473010" y="2902238"/>
            <a:ext cx="188849" cy="349200"/>
            <a:chOff x="3362" y="3211"/>
            <a:chExt cx="142" cy="388"/>
          </a:xfrm>
        </p:grpSpPr>
        <p:grpSp>
          <p:nvGrpSpPr>
            <p:cNvPr id="88" name="Group 24"/>
            <p:cNvGrpSpPr>
              <a:grpSpLocks noChangeAspect="1"/>
            </p:cNvGrpSpPr>
            <p:nvPr/>
          </p:nvGrpSpPr>
          <p:grpSpPr bwMode="auto">
            <a:xfrm>
              <a:off x="3362" y="3211"/>
              <a:ext cx="142" cy="118"/>
              <a:chOff x="3356" y="3213"/>
              <a:chExt cx="148" cy="123"/>
            </a:xfrm>
          </p:grpSpPr>
          <p:sp>
            <p:nvSpPr>
              <p:cNvPr id="96" name="Oval 25"/>
              <p:cNvSpPr>
                <a:spLocks noChangeAspect="1" noChangeArrowheads="1"/>
              </p:cNvSpPr>
              <p:nvPr/>
            </p:nvSpPr>
            <p:spPr bwMode="auto">
              <a:xfrm rot="20036566" flipH="1">
                <a:off x="3356" y="3213"/>
                <a:ext cx="18" cy="116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solidFill>
                  <a:srgbClr val="FFCC9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97" name="Oval 26"/>
              <p:cNvSpPr>
                <a:spLocks noChangeAspect="1" noChangeArrowheads="1"/>
              </p:cNvSpPr>
              <p:nvPr/>
            </p:nvSpPr>
            <p:spPr bwMode="auto">
              <a:xfrm rot="1563434">
                <a:off x="3486" y="3220"/>
                <a:ext cx="18" cy="116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solidFill>
                  <a:srgbClr val="FFCC99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9" name="Group 27"/>
            <p:cNvGrpSpPr>
              <a:grpSpLocks noChangeAspect="1"/>
            </p:cNvGrpSpPr>
            <p:nvPr/>
          </p:nvGrpSpPr>
          <p:grpSpPr bwMode="auto">
            <a:xfrm>
              <a:off x="3376" y="3217"/>
              <a:ext cx="113" cy="382"/>
              <a:chOff x="3376" y="3217"/>
              <a:chExt cx="113" cy="382"/>
            </a:xfrm>
          </p:grpSpPr>
          <p:grpSp>
            <p:nvGrpSpPr>
              <p:cNvPr id="90" name="Group 28"/>
              <p:cNvGrpSpPr>
                <a:grpSpLocks noChangeAspect="1"/>
              </p:cNvGrpSpPr>
              <p:nvPr/>
            </p:nvGrpSpPr>
            <p:grpSpPr bwMode="auto">
              <a:xfrm>
                <a:off x="3376" y="3446"/>
                <a:ext cx="113" cy="153"/>
                <a:chOff x="2664" y="1967"/>
                <a:chExt cx="594" cy="806"/>
              </a:xfrm>
            </p:grpSpPr>
            <p:sp>
              <p:nvSpPr>
                <p:cNvPr id="94" name="Oval 29"/>
                <p:cNvSpPr>
                  <a:spLocks noChangeAspect="1" noChangeArrowheads="1"/>
                </p:cNvSpPr>
                <p:nvPr/>
              </p:nvSpPr>
              <p:spPr bwMode="auto">
                <a:xfrm rot="1110520">
                  <a:off x="2664" y="1968"/>
                  <a:ext cx="121" cy="805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  <a:ln w="9525">
                  <a:solidFill>
                    <a:srgbClr val="FFCC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solidFill>
                      <a:srgbClr val="FF0000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5" name="Oval 30"/>
                <p:cNvSpPr>
                  <a:spLocks noChangeAspect="1" noChangeArrowheads="1"/>
                </p:cNvSpPr>
                <p:nvPr/>
              </p:nvSpPr>
              <p:spPr bwMode="auto">
                <a:xfrm rot="20489480" flipH="1">
                  <a:off x="3137" y="1967"/>
                  <a:ext cx="121" cy="805"/>
                </a:xfrm>
                <a:prstGeom prst="ellipse">
                  <a:avLst/>
                </a:prstGeom>
                <a:solidFill>
                  <a:schemeClr val="accent2">
                    <a:lumMod val="50000"/>
                  </a:schemeClr>
                </a:solidFill>
                <a:ln w="9525">
                  <a:solidFill>
                    <a:srgbClr val="FFCC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solidFill>
                      <a:srgbClr val="FF0000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91" name="Group 31"/>
              <p:cNvGrpSpPr>
                <a:grpSpLocks noChangeAspect="1"/>
              </p:cNvGrpSpPr>
              <p:nvPr/>
            </p:nvGrpSpPr>
            <p:grpSpPr bwMode="auto">
              <a:xfrm>
                <a:off x="3386" y="3217"/>
                <a:ext cx="92" cy="239"/>
                <a:chOff x="3386" y="3217"/>
                <a:chExt cx="92" cy="239"/>
              </a:xfrm>
            </p:grpSpPr>
            <p:sp>
              <p:nvSpPr>
                <p:cNvPr id="92" name="Oval 32"/>
                <p:cNvSpPr>
                  <a:spLocks noChangeAspect="1" noChangeArrowheads="1"/>
                </p:cNvSpPr>
                <p:nvPr/>
              </p:nvSpPr>
              <p:spPr bwMode="auto">
                <a:xfrm>
                  <a:off x="3400" y="3217"/>
                  <a:ext cx="58" cy="8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3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3386" y="3310"/>
                  <a:ext cx="92" cy="14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>
                    <a:cs typeface="Arial" panose="020B0604020202020204" pitchFamily="34" charset="0"/>
                  </a:endParaRPr>
                </a:p>
              </p:txBody>
            </p:sp>
          </p:grpSp>
        </p:grpSp>
      </p:grpSp>
      <p:cxnSp>
        <p:nvCxnSpPr>
          <p:cNvPr id="101" name="Straight Connector 100"/>
          <p:cNvCxnSpPr/>
          <p:nvPr/>
        </p:nvCxnSpPr>
        <p:spPr>
          <a:xfrm>
            <a:off x="2805398" y="3992542"/>
            <a:ext cx="16377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952335" y="3992542"/>
            <a:ext cx="0" cy="16377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52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14165</TotalTime>
  <Words>1503</Words>
  <Application>Microsoft Office PowerPoint</Application>
  <PresentationFormat>Widescreen</PresentationFormat>
  <Paragraphs>237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Microsoft account</cp:lastModifiedBy>
  <cp:revision>493</cp:revision>
  <dcterms:created xsi:type="dcterms:W3CDTF">2020-03-11T10:08:33Z</dcterms:created>
  <dcterms:modified xsi:type="dcterms:W3CDTF">2020-04-13T03:28:21Z</dcterms:modified>
</cp:coreProperties>
</file>